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05" r:id="rId2"/>
    <p:sldId id="284" r:id="rId3"/>
    <p:sldId id="282" r:id="rId4"/>
    <p:sldId id="286" r:id="rId5"/>
    <p:sldId id="278" r:id="rId6"/>
    <p:sldId id="289" r:id="rId7"/>
    <p:sldId id="300" r:id="rId8"/>
    <p:sldId id="306" r:id="rId9"/>
    <p:sldId id="30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67"/>
    <p:restoredTop sz="88353"/>
  </p:normalViewPr>
  <p:slideViewPr>
    <p:cSldViewPr snapToGrid="0">
      <p:cViewPr varScale="1">
        <p:scale>
          <a:sx n="102" d="100"/>
          <a:sy n="102" d="100"/>
        </p:scale>
        <p:origin x="13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9FA1D8-81FF-184C-B090-9172E3836BA6}" type="datetimeFigureOut">
              <a:rPr lang="en-US" smtClean="0"/>
              <a:t>7/25/24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A56FEE-511D-334C-B9DA-4A62A4043EA5}" type="slidenum">
              <a:rPr lang="en-US" smtClean="0"/>
              <a:t>‹#›</a:t>
            </a:fld>
            <a:endParaRPr lang="en-US"/>
          </a:p>
        </p:txBody>
      </p:sp>
    </p:spTree>
    <p:extLst>
      <p:ext uri="{BB962C8B-B14F-4D97-AF65-F5344CB8AC3E}">
        <p14:creationId xmlns:p14="http://schemas.microsoft.com/office/powerpoint/2010/main" val="328516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A56FEE-511D-334C-B9DA-4A62A4043EA5}" type="slidenum">
              <a:rPr lang="en-US" smtClean="0"/>
              <a:t>4</a:t>
            </a:fld>
            <a:endParaRPr lang="en-US"/>
          </a:p>
        </p:txBody>
      </p:sp>
    </p:spTree>
    <p:extLst>
      <p:ext uri="{BB962C8B-B14F-4D97-AF65-F5344CB8AC3E}">
        <p14:creationId xmlns:p14="http://schemas.microsoft.com/office/powerpoint/2010/main" val="3922497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A56FEE-511D-334C-B9DA-4A62A4043EA5}" type="slidenum">
              <a:rPr lang="en-US" smtClean="0"/>
              <a:t>6</a:t>
            </a:fld>
            <a:endParaRPr lang="en-US"/>
          </a:p>
        </p:txBody>
      </p:sp>
    </p:spTree>
    <p:extLst>
      <p:ext uri="{BB962C8B-B14F-4D97-AF65-F5344CB8AC3E}">
        <p14:creationId xmlns:p14="http://schemas.microsoft.com/office/powerpoint/2010/main" val="49431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A56FEE-511D-334C-B9DA-4A62A4043EA5}" type="slidenum">
              <a:rPr lang="en-US" smtClean="0"/>
              <a:t>7</a:t>
            </a:fld>
            <a:endParaRPr lang="en-US"/>
          </a:p>
        </p:txBody>
      </p:sp>
    </p:spTree>
    <p:extLst>
      <p:ext uri="{BB962C8B-B14F-4D97-AF65-F5344CB8AC3E}">
        <p14:creationId xmlns:p14="http://schemas.microsoft.com/office/powerpoint/2010/main" val="2705644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A56FEE-511D-334C-B9DA-4A62A4043EA5}" type="slidenum">
              <a:rPr lang="en-US" smtClean="0"/>
              <a:t>8</a:t>
            </a:fld>
            <a:endParaRPr lang="en-US"/>
          </a:p>
        </p:txBody>
      </p:sp>
    </p:spTree>
    <p:extLst>
      <p:ext uri="{BB962C8B-B14F-4D97-AF65-F5344CB8AC3E}">
        <p14:creationId xmlns:p14="http://schemas.microsoft.com/office/powerpoint/2010/main" val="2160188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929DB-11D3-BB18-C8A3-10EAD6BED5B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8D2A987-E677-39F5-AE86-4B390C6523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C04FEA8-823D-59EE-1EE5-CE057C8CAF3C}"/>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ACDF9CD2-302C-BDD4-4AD3-41DF097DDA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A1CA28-6DC2-B71C-38B8-190DE618A16D}"/>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261419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FCABA-220D-9325-E6CA-08E688BE095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3D2E5F6-222E-1669-F212-7A60BA9D89A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E4918B-859D-AC1E-5F9B-2B38780A7F5F}"/>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0FD11751-5E90-83C8-C285-AC6299C114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6DD32E-5B1A-DAB9-7F81-EFC1AC6073C0}"/>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97981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741CF9-62D4-3162-A5B0-66DF22CDFB0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160764B-A5BE-6F53-00AB-5E90DFF567C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85D528-86A9-8C83-6F83-F5B96A4C2328}"/>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5CC5BB44-9210-4EE9-3602-7AA3F9CAB3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BCF5DB-B7EB-E91C-9C4F-47EEFC5D4347}"/>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174621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C6CB-564E-D3EF-0F87-76AF2E0C804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DF72C65-4574-FB11-18A0-B708D99C911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5CE6543-652C-C00F-1E00-A5A498618E96}"/>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0AA5145E-03A8-E9EC-FC23-5609FF51E5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453AC1-80BA-1EFF-4321-16B651ADAD88}"/>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3949781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311E8-8D9F-654D-FC5E-6E7FB7EC4B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11A6BC4-397B-5A01-B9E8-5037FEEB13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F8526D0-2411-0A90-D16F-8AC440664855}"/>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E66CF716-7D80-F914-1E48-D05A0C487B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A9AF64-6364-2A9F-B4D4-3BB4BDFED30D}"/>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293792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D4B45-6C22-27A0-B996-338B53A8DC0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1384840-977A-67C1-222A-CF1AC9B09B0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06717D0-B9F6-DFBC-152E-2E7BA2CDC7E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386727A-F5E4-D2DE-6BFC-07961755F41C}"/>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6" name="Footer Placeholder 5">
            <a:extLst>
              <a:ext uri="{FF2B5EF4-FFF2-40B4-BE49-F238E27FC236}">
                <a16:creationId xmlns:a16="http://schemas.microsoft.com/office/drawing/2014/main" id="{9CC2C5FB-BAB1-8B9E-90B2-9D27BF04BD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243094-A791-073B-E10E-47AB8E3E68B9}"/>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2384258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A3A65-BAA0-6B86-6D39-E37F5AD0071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A51776F-9DD1-698E-EFC5-3B285B5DD1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FD7D186-9D0A-B09A-036C-CF4F9C7857B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336EC11-AABE-AF2A-F8D9-BBE942F52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F2E9B55-725D-EB8A-F066-9FB20CF4C87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F502B81-2051-119E-6FB9-F9C6AAA7CCD6}"/>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8" name="Footer Placeholder 7">
            <a:extLst>
              <a:ext uri="{FF2B5EF4-FFF2-40B4-BE49-F238E27FC236}">
                <a16:creationId xmlns:a16="http://schemas.microsoft.com/office/drawing/2014/main" id="{A4A4304D-04F4-867C-CE2B-E8BB666FC6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9EEC69-D838-AEC0-AE01-057ECABC6641}"/>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329707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57AD-E807-8A79-0CD3-79705346AE7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B6AEE0B-A31A-48C6-5456-B92C4A27182B}"/>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4" name="Footer Placeholder 3">
            <a:extLst>
              <a:ext uri="{FF2B5EF4-FFF2-40B4-BE49-F238E27FC236}">
                <a16:creationId xmlns:a16="http://schemas.microsoft.com/office/drawing/2014/main" id="{6CB40635-7C7A-CDF1-DB1D-1D1DE64CE7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32A088A-D9BF-0480-833A-64643185FF52}"/>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100011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79F187-B7C5-3263-5293-CC86EA88086E}"/>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3" name="Footer Placeholder 2">
            <a:extLst>
              <a:ext uri="{FF2B5EF4-FFF2-40B4-BE49-F238E27FC236}">
                <a16:creationId xmlns:a16="http://schemas.microsoft.com/office/drawing/2014/main" id="{C7A61033-1499-0404-469C-F18A3437856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802A2E-9DDC-1C75-A6A4-9F75ED0E7B54}"/>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1944662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BE01E-9238-DFB8-A79B-CE76991E707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94A1A58-8731-72AD-BC1F-3684ED90EA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2AE9311-1BDC-33BD-B73F-DB2DE82607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91C8F74-A304-2E0F-512D-41B78ED3B313}"/>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6" name="Footer Placeholder 5">
            <a:extLst>
              <a:ext uri="{FF2B5EF4-FFF2-40B4-BE49-F238E27FC236}">
                <a16:creationId xmlns:a16="http://schemas.microsoft.com/office/drawing/2014/main" id="{198D06A4-8533-B253-54FC-BCF4968BD1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F445C1-37DA-EEAD-16FA-F1254B17F3D6}"/>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81819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EA3A4-BB8E-7672-A714-B482E1D8899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63B2829-53B3-8FCE-4A04-675FE232F2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C112BBB-E2D2-7A2A-85CE-72C9F650D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AD72D59-404C-D407-DAC3-1D6754DB8015}"/>
              </a:ext>
            </a:extLst>
          </p:cNvPr>
          <p:cNvSpPr>
            <a:spLocks noGrp="1"/>
          </p:cNvSpPr>
          <p:nvPr>
            <p:ph type="dt" sz="half" idx="10"/>
          </p:nvPr>
        </p:nvSpPr>
        <p:spPr/>
        <p:txBody>
          <a:bodyPr/>
          <a:lstStyle/>
          <a:p>
            <a:fld id="{42DDB3D9-012E-5149-A8F9-C2B3604998B1}" type="datetimeFigureOut">
              <a:rPr lang="en-US" smtClean="0"/>
              <a:t>7/25/24</a:t>
            </a:fld>
            <a:endParaRPr lang="en-US"/>
          </a:p>
        </p:txBody>
      </p:sp>
      <p:sp>
        <p:nvSpPr>
          <p:cNvPr id="6" name="Footer Placeholder 5">
            <a:extLst>
              <a:ext uri="{FF2B5EF4-FFF2-40B4-BE49-F238E27FC236}">
                <a16:creationId xmlns:a16="http://schemas.microsoft.com/office/drawing/2014/main" id="{F80C907F-E47C-D620-6807-8EE0A346E0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2F4120-1868-0783-6EF0-3BE14C34BB6F}"/>
              </a:ext>
            </a:extLst>
          </p:cNvPr>
          <p:cNvSpPr>
            <a:spLocks noGrp="1"/>
          </p:cNvSpPr>
          <p:nvPr>
            <p:ph type="sldNum" sz="quarter" idx="12"/>
          </p:nvPr>
        </p:nvSpPr>
        <p:spPr/>
        <p:txBody>
          <a:bodyPr/>
          <a:lstStyle/>
          <a:p>
            <a:fld id="{163ECD63-5A5A-114C-9982-7CCFD049A13D}" type="slidenum">
              <a:rPr lang="en-US" smtClean="0"/>
              <a:t>‹#›</a:t>
            </a:fld>
            <a:endParaRPr lang="en-US"/>
          </a:p>
        </p:txBody>
      </p:sp>
    </p:spTree>
    <p:extLst>
      <p:ext uri="{BB962C8B-B14F-4D97-AF65-F5344CB8AC3E}">
        <p14:creationId xmlns:p14="http://schemas.microsoft.com/office/powerpoint/2010/main" val="1803666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1DCCF8-36AB-F05B-4365-CA2CBCB182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61D380-54E6-3CCF-F47C-5C0564CF18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AB0AB5F-61A2-993A-6E9F-A5B1092EDF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DDB3D9-012E-5149-A8F9-C2B3604998B1}" type="datetimeFigureOut">
              <a:rPr lang="en-US" smtClean="0"/>
              <a:t>7/25/24</a:t>
            </a:fld>
            <a:endParaRPr lang="en-US"/>
          </a:p>
        </p:txBody>
      </p:sp>
      <p:sp>
        <p:nvSpPr>
          <p:cNvPr id="5" name="Footer Placeholder 4">
            <a:extLst>
              <a:ext uri="{FF2B5EF4-FFF2-40B4-BE49-F238E27FC236}">
                <a16:creationId xmlns:a16="http://schemas.microsoft.com/office/drawing/2014/main" id="{BDD70C12-50D1-F8F4-AE5C-3F25BDE0F9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6D2B016-67C4-E7BB-31BA-762BD6A5F2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ECD63-5A5A-114C-9982-7CCFD049A13D}" type="slidenum">
              <a:rPr lang="en-US" smtClean="0"/>
              <a:t>‹#›</a:t>
            </a:fld>
            <a:endParaRPr lang="en-US"/>
          </a:p>
        </p:txBody>
      </p:sp>
    </p:spTree>
    <p:extLst>
      <p:ext uri="{BB962C8B-B14F-4D97-AF65-F5344CB8AC3E}">
        <p14:creationId xmlns:p14="http://schemas.microsoft.com/office/powerpoint/2010/main" val="1122120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eeexplore.ieee.org/abstract/document/6185547" TargetMode="External"/><Relationship Id="rId2" Type="http://schemas.openxmlformats.org/officeDocument/2006/relationships/hyperlink" Target="https://journals.sagepub.com/doi/full/10.1177/1470357218759808" TargetMode="External"/><Relationship Id="rId1" Type="http://schemas.openxmlformats.org/officeDocument/2006/relationships/slideLayout" Target="../slideLayouts/slideLayout2.xml"/><Relationship Id="rId4" Type="http://schemas.openxmlformats.org/officeDocument/2006/relationships/hyperlink" Target="https://ieeexplore.ieee.org/abstract/document/663416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A995A2-9642-A7FA-7DF2-B0D5E3DA6551}"/>
              </a:ext>
            </a:extLst>
          </p:cNvPr>
          <p:cNvSpPr txBox="1"/>
          <p:nvPr/>
        </p:nvSpPr>
        <p:spPr>
          <a:xfrm>
            <a:off x="352369" y="1251654"/>
            <a:ext cx="10842172" cy="5632311"/>
          </a:xfrm>
          <a:prstGeom prst="rect">
            <a:avLst/>
          </a:prstGeom>
          <a:noFill/>
        </p:spPr>
        <p:txBody>
          <a:bodyPr wrap="square" rtlCol="0">
            <a:spAutoFit/>
          </a:bodyPr>
          <a:lstStyle/>
          <a:p>
            <a:r>
              <a:rPr lang="en-US" b="1" dirty="0"/>
              <a:t>Abstract</a:t>
            </a:r>
          </a:p>
          <a:p>
            <a:endParaRPr lang="en-US" dirty="0"/>
          </a:p>
          <a:p>
            <a:r>
              <a:rPr lang="en-US" b="1" dirty="0"/>
              <a:t>Situation</a:t>
            </a:r>
            <a:r>
              <a:rPr lang="en-US" dirty="0"/>
              <a:t>: </a:t>
            </a:r>
            <a:r>
              <a:rPr lang="en-GB" b="0" i="0" dirty="0">
                <a:solidFill>
                  <a:srgbClr val="0D0D0D"/>
                </a:solidFill>
                <a:effectLst/>
                <a:latin typeface="Söhne"/>
              </a:rPr>
              <a:t>Communicating risks of AI is important, not only due to the enforcement of regulations but also to increase public awareness.</a:t>
            </a:r>
            <a:endParaRPr lang="en-US" dirty="0"/>
          </a:p>
          <a:p>
            <a:endParaRPr lang="en-US" dirty="0"/>
          </a:p>
          <a:p>
            <a:r>
              <a:rPr lang="en-US" b="1" dirty="0"/>
              <a:t>Complication</a:t>
            </a:r>
            <a:r>
              <a:rPr lang="en-US" dirty="0"/>
              <a:t>: The problem is that the current way of doing so takes the form of impact assessment reports, targeting technical roles and, as such, its impact is limited and does not extend to ordinary individuals. However, it would be possible to achieve that by tapping into the </a:t>
            </a:r>
            <a:r>
              <a:rPr lang="en-US" dirty="0" err="1"/>
              <a:t>InfoVis</a:t>
            </a:r>
            <a:r>
              <a:rPr lang="en-US" dirty="0"/>
              <a:t> literature concerned with communicating and visualizing complex concepts to ordinary individuals.</a:t>
            </a:r>
          </a:p>
          <a:p>
            <a:endParaRPr lang="en-US" dirty="0"/>
          </a:p>
          <a:p>
            <a:r>
              <a:rPr lang="en-US" b="1" dirty="0"/>
              <a:t>Proposal</a:t>
            </a:r>
            <a:r>
              <a:rPr lang="en-US" dirty="0"/>
              <a:t>: </a:t>
            </a:r>
            <a:r>
              <a:rPr lang="en-GB" b="0" i="0" dirty="0">
                <a:solidFill>
                  <a:srgbClr val="0D0D0D"/>
                </a:solidFill>
                <a:effectLst/>
                <a:latin typeface="Söhne"/>
              </a:rPr>
              <a:t>We propose an impact assessment card for communicating AI risks in a way that is accessible beyond technical roles. Through an iterative design process, we first designed speculative cards based on previous literature and three focus groups with 12 participants, and then reviewed these speculative designs to design our impact assessment card. We evaluated the card’s effectiveness </a:t>
            </a:r>
            <a:r>
              <a:rPr lang="en-US" sz="1800" dirty="0"/>
              <a:t>for conducting a real-world task (e.g., </a:t>
            </a:r>
            <a:r>
              <a:rPr lang="en-US" dirty="0"/>
              <a:t>a compliance expert typically </a:t>
            </a:r>
            <a:r>
              <a:rPr lang="en-US" sz="1800" dirty="0"/>
              <a:t>writes emails to the ethics committee, recommending implementation of an AI or advising against it), and compared it against a fully-fledged report across three cohorts: AI developers (N=X), compliance experts (N=Y), and ordinary individuals (N=Z). Using the card, all cohorts but AI developers executed their tasks with high quality, while being more efficient in doing so. Overall, the card was more usable than the report, especially for non-technical roles. We discuss ways to put impact assessment cards in practice.</a:t>
            </a:r>
          </a:p>
          <a:p>
            <a:endParaRPr lang="en-US" dirty="0"/>
          </a:p>
        </p:txBody>
      </p:sp>
      <p:sp>
        <p:nvSpPr>
          <p:cNvPr id="3" name="TextBox 2">
            <a:extLst>
              <a:ext uri="{FF2B5EF4-FFF2-40B4-BE49-F238E27FC236}">
                <a16:creationId xmlns:a16="http://schemas.microsoft.com/office/drawing/2014/main" id="{1585BC11-2E8B-D69D-5588-BA9011954C4F}"/>
              </a:ext>
            </a:extLst>
          </p:cNvPr>
          <p:cNvSpPr txBox="1"/>
          <p:nvPr/>
        </p:nvSpPr>
        <p:spPr>
          <a:xfrm>
            <a:off x="236459" y="131870"/>
            <a:ext cx="7723525" cy="1323439"/>
          </a:xfrm>
          <a:prstGeom prst="rect">
            <a:avLst/>
          </a:prstGeom>
          <a:noFill/>
        </p:spPr>
        <p:txBody>
          <a:bodyPr wrap="none" rtlCol="0">
            <a:spAutoFit/>
          </a:bodyPr>
          <a:lstStyle/>
          <a:p>
            <a:r>
              <a:rPr lang="en-US" sz="4000" b="1" dirty="0"/>
              <a:t>Title</a:t>
            </a:r>
            <a:r>
              <a:rPr lang="en-US" sz="4000" dirty="0"/>
              <a:t>: Impact Assessment Card for AI</a:t>
            </a:r>
          </a:p>
          <a:p>
            <a:endParaRPr lang="en-US" sz="4000" dirty="0"/>
          </a:p>
        </p:txBody>
      </p:sp>
    </p:spTree>
    <p:extLst>
      <p:ext uri="{BB962C8B-B14F-4D97-AF65-F5344CB8AC3E}">
        <p14:creationId xmlns:p14="http://schemas.microsoft.com/office/powerpoint/2010/main" val="132304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3517822" cy="523220"/>
          </a:xfrm>
          <a:prstGeom prst="rect">
            <a:avLst/>
          </a:prstGeom>
          <a:noFill/>
        </p:spPr>
        <p:txBody>
          <a:bodyPr wrap="none" rtlCol="0">
            <a:spAutoFit/>
          </a:bodyPr>
          <a:lstStyle/>
          <a:p>
            <a:r>
              <a:rPr lang="en-US" sz="2800" dirty="0"/>
              <a:t>Section 1: Introduction</a:t>
            </a:r>
          </a:p>
        </p:txBody>
      </p:sp>
      <p:sp>
        <p:nvSpPr>
          <p:cNvPr id="4" name="TextBox 3">
            <a:extLst>
              <a:ext uri="{FF2B5EF4-FFF2-40B4-BE49-F238E27FC236}">
                <a16:creationId xmlns:a16="http://schemas.microsoft.com/office/drawing/2014/main" id="{AADF3723-8292-8DA1-3A37-E4045EC1D237}"/>
              </a:ext>
            </a:extLst>
          </p:cNvPr>
          <p:cNvSpPr txBox="1"/>
          <p:nvPr/>
        </p:nvSpPr>
        <p:spPr>
          <a:xfrm>
            <a:off x="49634" y="751344"/>
            <a:ext cx="12204688" cy="5909310"/>
          </a:xfrm>
          <a:prstGeom prst="rect">
            <a:avLst/>
          </a:prstGeom>
          <a:noFill/>
        </p:spPr>
        <p:txBody>
          <a:bodyPr wrap="square" rtlCol="0">
            <a:spAutoFit/>
          </a:bodyPr>
          <a:lstStyle/>
          <a:p>
            <a:endParaRPr lang="en-US" dirty="0"/>
          </a:p>
          <a:p>
            <a:pPr marL="285750" indent="-285750">
              <a:buFont typeface="Arial" panose="020B0604020202020204" pitchFamily="34" charset="0"/>
              <a:buChar char="•"/>
            </a:pPr>
            <a:r>
              <a:rPr lang="en-US" dirty="0"/>
              <a:t>1 paragraph situation: </a:t>
            </a:r>
          </a:p>
          <a:p>
            <a:pPr marL="742950" lvl="1" indent="-285750">
              <a:buFont typeface="Arial" panose="020B0604020202020204" pitchFamily="34" charset="0"/>
              <a:buChar char="•"/>
            </a:pPr>
            <a:r>
              <a:rPr lang="en-US" dirty="0"/>
              <a:t>Motivation why we do this work [upcoming AI regulations, need for people to understand AI impacts]</a:t>
            </a:r>
          </a:p>
          <a:p>
            <a:pPr marL="742950" lvl="1" indent="-285750">
              <a:buFont typeface="Arial" panose="020B0604020202020204" pitchFamily="34" charset="0"/>
              <a:buChar char="•"/>
            </a:pPr>
            <a:r>
              <a:rPr lang="en-GB" b="0" i="0" dirty="0">
                <a:solidFill>
                  <a:srgbClr val="0D0D0D"/>
                </a:solidFill>
                <a:effectLst/>
                <a:latin typeface="Söhne"/>
              </a:rPr>
              <a:t>Communicating risks of AI is important, not only due to the enforcement of regulations but also to increase public awareness.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1 paragraph complication:</a:t>
            </a:r>
          </a:p>
          <a:p>
            <a:pPr marL="742950" lvl="1" indent="-285750">
              <a:buFont typeface="Arial" panose="020B0604020202020204" pitchFamily="34" charset="0"/>
              <a:buChar char="•"/>
            </a:pPr>
            <a:r>
              <a:rPr lang="en-US" dirty="0"/>
              <a:t>The problem is that the current way of doing so takes the form of impact assessment reports, targeting technical roles and, as such, its impact is limited and does not extend to ordinary individuals. However, it would be possible to achieve that by tapping into the </a:t>
            </a:r>
            <a:r>
              <a:rPr lang="en-US" dirty="0" err="1"/>
              <a:t>InfoVis</a:t>
            </a:r>
            <a:r>
              <a:rPr lang="en-US" dirty="0"/>
              <a:t> literature concerned with communicating and visualizing complex concepts to ordinary individuals.</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1 paragraph contributions:</a:t>
            </a:r>
          </a:p>
          <a:p>
            <a:pPr marL="742950" lvl="1" indent="-285750">
              <a:buFont typeface="Arial" panose="020B0604020202020204" pitchFamily="34" charset="0"/>
              <a:buChar char="•"/>
            </a:pPr>
            <a:r>
              <a:rPr lang="en-GB" b="0" i="0" dirty="0">
                <a:solidFill>
                  <a:srgbClr val="0D0D0D"/>
                </a:solidFill>
                <a:effectLst/>
                <a:latin typeface="Söhne"/>
              </a:rPr>
              <a:t>Through an iterative design process, we first designed speculative cards based on previous literature and three focus </a:t>
            </a:r>
          </a:p>
          <a:p>
            <a:pPr lvl="1"/>
            <a:r>
              <a:rPr lang="en-GB" b="0" i="0" dirty="0">
                <a:solidFill>
                  <a:srgbClr val="0D0D0D"/>
                </a:solidFill>
                <a:effectLst/>
                <a:latin typeface="Söhne"/>
              </a:rPr>
              <a:t>groups with 12 participants, and then reviewed these speculative designs to design our impact assessment card (</a:t>
            </a:r>
            <a:r>
              <a:rPr lang="en-GB" b="1" i="0" dirty="0">
                <a:solidFill>
                  <a:srgbClr val="0D0D0D"/>
                </a:solidFill>
                <a:effectLst/>
                <a:latin typeface="Söhne"/>
              </a:rPr>
              <a:t>Section 3</a:t>
            </a:r>
            <a:r>
              <a:rPr lang="en-GB" b="0" i="0" dirty="0">
                <a:solidFill>
                  <a:srgbClr val="0D0D0D"/>
                </a:solidFill>
                <a:effectLst/>
                <a:latin typeface="Söhne"/>
              </a:rPr>
              <a:t>).</a:t>
            </a:r>
          </a:p>
          <a:p>
            <a:pPr marL="742950" lvl="1" indent="-285750">
              <a:buFont typeface="Arial" panose="020B0604020202020204" pitchFamily="34" charset="0"/>
              <a:buChar char="•"/>
            </a:pPr>
            <a:r>
              <a:rPr lang="en-GB" b="0" i="0" dirty="0">
                <a:solidFill>
                  <a:srgbClr val="0D0D0D"/>
                </a:solidFill>
                <a:effectLst/>
                <a:latin typeface="Söhne"/>
              </a:rPr>
              <a:t>We evaluate the card’s effectiveness </a:t>
            </a:r>
            <a:r>
              <a:rPr lang="en-US" dirty="0"/>
              <a:t>for conducting a real-world task (e.g., a compliance expert typically writes emails</a:t>
            </a:r>
          </a:p>
          <a:p>
            <a:pPr lvl="1"/>
            <a:r>
              <a:rPr lang="en-US" dirty="0"/>
              <a:t>to the ethics committee, recommending implementation of an AI or advising against it), and compared it against a</a:t>
            </a:r>
          </a:p>
          <a:p>
            <a:pPr lvl="1"/>
            <a:r>
              <a:rPr lang="en-US" dirty="0"/>
              <a:t> fully-fledged report across three cohorts (</a:t>
            </a:r>
            <a:r>
              <a:rPr lang="en-US" b="1" dirty="0"/>
              <a:t>Section 4</a:t>
            </a:r>
            <a:r>
              <a:rPr lang="en-US" dirty="0"/>
              <a:t>): AI developers (N=X), compliance experts (N=Y), and ordinary </a:t>
            </a:r>
          </a:p>
          <a:p>
            <a:pPr lvl="1"/>
            <a:r>
              <a:rPr lang="en-US" dirty="0"/>
              <a:t>individuals (N=Z). Using the card, all cohorts but AI developers executed their tasks with high quality, while being more</a:t>
            </a:r>
          </a:p>
          <a:p>
            <a:pPr lvl="1"/>
            <a:r>
              <a:rPr lang="en-US" dirty="0"/>
              <a:t>efficient in doing so. Overall, the card was more usable than the report, especially for non-technical roles. </a:t>
            </a:r>
          </a:p>
          <a:p>
            <a:pPr marL="742950" lvl="1" indent="-285750">
              <a:buFont typeface="Arial" panose="020B0604020202020204" pitchFamily="34" charset="0"/>
              <a:buChar char="•"/>
            </a:pPr>
            <a:r>
              <a:rPr lang="en-US" dirty="0"/>
              <a:t>We discuss ways to put impact assessment cards in practice [expand more from the discussion] (</a:t>
            </a:r>
            <a:r>
              <a:rPr lang="en-US" b="1" dirty="0"/>
              <a:t>Section 5</a:t>
            </a:r>
            <a:r>
              <a:rPr lang="en-US" dirty="0"/>
              <a:t>)</a:t>
            </a:r>
          </a:p>
        </p:txBody>
      </p:sp>
    </p:spTree>
    <p:extLst>
      <p:ext uri="{BB962C8B-B14F-4D97-AF65-F5344CB8AC3E}">
        <p14:creationId xmlns:p14="http://schemas.microsoft.com/office/powerpoint/2010/main" val="590574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3666709" cy="523220"/>
          </a:xfrm>
          <a:prstGeom prst="rect">
            <a:avLst/>
          </a:prstGeom>
          <a:noFill/>
        </p:spPr>
        <p:txBody>
          <a:bodyPr wrap="none" rtlCol="0">
            <a:spAutoFit/>
          </a:bodyPr>
          <a:lstStyle/>
          <a:p>
            <a:r>
              <a:rPr lang="en-US" sz="2800" dirty="0"/>
              <a:t>Section 2: Related Work</a:t>
            </a:r>
          </a:p>
        </p:txBody>
      </p:sp>
      <p:sp>
        <p:nvSpPr>
          <p:cNvPr id="34" name="Rectangle 33">
            <a:extLst>
              <a:ext uri="{FF2B5EF4-FFF2-40B4-BE49-F238E27FC236}">
                <a16:creationId xmlns:a16="http://schemas.microsoft.com/office/drawing/2014/main" id="{CDC32DAE-4F3D-1E4E-84DB-D517F853C211}"/>
              </a:ext>
            </a:extLst>
          </p:cNvPr>
          <p:cNvSpPr/>
          <p:nvPr/>
        </p:nvSpPr>
        <p:spPr>
          <a:xfrm>
            <a:off x="2414163" y="1282376"/>
            <a:ext cx="6178207"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The current way of communicating AI impacts is restricted to technical roles and doesn’t borrow from literature to communicate multi-faceted concepts to ordinary individuals</a:t>
            </a:r>
          </a:p>
        </p:txBody>
      </p:sp>
      <p:sp>
        <p:nvSpPr>
          <p:cNvPr id="35" name="Rectangle 34">
            <a:extLst>
              <a:ext uri="{FF2B5EF4-FFF2-40B4-BE49-F238E27FC236}">
                <a16:creationId xmlns:a16="http://schemas.microsoft.com/office/drawing/2014/main" id="{9A90D61D-B20E-5995-8D1A-8EE96156AB8F}"/>
              </a:ext>
            </a:extLst>
          </p:cNvPr>
          <p:cNvSpPr/>
          <p:nvPr/>
        </p:nvSpPr>
        <p:spPr>
          <a:xfrm>
            <a:off x="6737205" y="3288711"/>
            <a:ext cx="2886416"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i="0" dirty="0">
                <a:effectLst/>
                <a:latin typeface="Arial" panose="020B0604020202020204" pitchFamily="34" charset="0"/>
              </a:rPr>
              <a:t>Ways of communicating multi-faceted concepts to ordinary individuals</a:t>
            </a:r>
            <a:endParaRPr lang="en-US" sz="1200" dirty="0"/>
          </a:p>
        </p:txBody>
      </p:sp>
      <p:sp>
        <p:nvSpPr>
          <p:cNvPr id="36" name="Rectangle 35">
            <a:extLst>
              <a:ext uri="{FF2B5EF4-FFF2-40B4-BE49-F238E27FC236}">
                <a16:creationId xmlns:a16="http://schemas.microsoft.com/office/drawing/2014/main" id="{B878AB20-8259-05E6-99D3-8CE8AE21E9D2}"/>
              </a:ext>
            </a:extLst>
          </p:cNvPr>
          <p:cNvSpPr/>
          <p:nvPr/>
        </p:nvSpPr>
        <p:spPr>
          <a:xfrm>
            <a:off x="504235" y="3216728"/>
            <a:ext cx="3143866"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i="0" dirty="0">
                <a:effectLst/>
                <a:latin typeface="Arial" panose="020B0604020202020204" pitchFamily="34" charset="0"/>
              </a:rPr>
              <a:t>Ways of communicating AI impacts restricted to technical roles</a:t>
            </a:r>
            <a:endParaRPr lang="en-US" sz="1200" dirty="0"/>
          </a:p>
        </p:txBody>
      </p:sp>
      <p:sp>
        <p:nvSpPr>
          <p:cNvPr id="37" name="TextBox 36">
            <a:extLst>
              <a:ext uri="{FF2B5EF4-FFF2-40B4-BE49-F238E27FC236}">
                <a16:creationId xmlns:a16="http://schemas.microsoft.com/office/drawing/2014/main" id="{5463A663-CB6F-E1E8-648C-E8E59D270574}"/>
              </a:ext>
            </a:extLst>
          </p:cNvPr>
          <p:cNvSpPr txBox="1"/>
          <p:nvPr/>
        </p:nvSpPr>
        <p:spPr>
          <a:xfrm>
            <a:off x="6809192" y="3788817"/>
            <a:ext cx="2897075" cy="276999"/>
          </a:xfrm>
          <a:prstGeom prst="rect">
            <a:avLst/>
          </a:prstGeom>
          <a:noFill/>
        </p:spPr>
        <p:txBody>
          <a:bodyPr wrap="none" rtlCol="0">
            <a:spAutoFit/>
          </a:bodyPr>
          <a:lstStyle/>
          <a:p>
            <a:r>
              <a:rPr lang="en-US" sz="1200" dirty="0"/>
              <a:t>VIS literature review (use of icons, symbols)</a:t>
            </a:r>
          </a:p>
        </p:txBody>
      </p:sp>
      <p:sp>
        <p:nvSpPr>
          <p:cNvPr id="38" name="TextBox 37">
            <a:extLst>
              <a:ext uri="{FF2B5EF4-FFF2-40B4-BE49-F238E27FC236}">
                <a16:creationId xmlns:a16="http://schemas.microsoft.com/office/drawing/2014/main" id="{853546BD-473F-8392-C286-F9D7D47060D0}"/>
              </a:ext>
            </a:extLst>
          </p:cNvPr>
          <p:cNvSpPr txBox="1"/>
          <p:nvPr/>
        </p:nvSpPr>
        <p:spPr>
          <a:xfrm>
            <a:off x="230727" y="3800533"/>
            <a:ext cx="3690882" cy="461665"/>
          </a:xfrm>
          <a:prstGeom prst="rect">
            <a:avLst/>
          </a:prstGeom>
          <a:noFill/>
        </p:spPr>
        <p:txBody>
          <a:bodyPr wrap="none" rtlCol="0">
            <a:spAutoFit/>
          </a:bodyPr>
          <a:lstStyle/>
          <a:p>
            <a:pPr marL="171450" indent="-171450">
              <a:buFontTx/>
              <a:buChar char="-"/>
            </a:pPr>
            <a:r>
              <a:rPr lang="en-US" sz="1200" dirty="0"/>
              <a:t>Discuss impact assessment templates and reports</a:t>
            </a:r>
          </a:p>
          <a:p>
            <a:pPr marL="171450" indent="-171450">
              <a:buFontTx/>
              <a:buChar char="-"/>
            </a:pPr>
            <a:r>
              <a:rPr lang="en-US" sz="1200" dirty="0"/>
              <a:t>Recent paper (cards for developers, don’t fill them in)</a:t>
            </a:r>
          </a:p>
        </p:txBody>
      </p:sp>
      <p:sp>
        <p:nvSpPr>
          <p:cNvPr id="39" name="TextBox 38">
            <a:extLst>
              <a:ext uri="{FF2B5EF4-FFF2-40B4-BE49-F238E27FC236}">
                <a16:creationId xmlns:a16="http://schemas.microsoft.com/office/drawing/2014/main" id="{F611F958-3ACD-825B-29CB-930C911E0159}"/>
              </a:ext>
            </a:extLst>
          </p:cNvPr>
          <p:cNvSpPr txBox="1"/>
          <p:nvPr/>
        </p:nvSpPr>
        <p:spPr>
          <a:xfrm>
            <a:off x="411558" y="5182000"/>
            <a:ext cx="4233269" cy="1107996"/>
          </a:xfrm>
          <a:prstGeom prst="rect">
            <a:avLst/>
          </a:prstGeom>
          <a:noFill/>
        </p:spPr>
        <p:txBody>
          <a:bodyPr wrap="square" rtlCol="0">
            <a:spAutoFit/>
          </a:bodyPr>
          <a:lstStyle/>
          <a:p>
            <a:r>
              <a:rPr lang="en-US" sz="1100" dirty="0"/>
              <a:t>[Research Gap]There are ways to communicate AI impacts in a way that is accessible not only to technical roles, but the VIS/RAI community has not adopted them yet. Mismatch between VIS literature and RAI current practices.</a:t>
            </a:r>
          </a:p>
          <a:p>
            <a:endParaRPr lang="en-US" sz="1100" dirty="0"/>
          </a:p>
          <a:p>
            <a:r>
              <a:rPr lang="en-US" sz="1100" dirty="0"/>
              <a:t> </a:t>
            </a:r>
          </a:p>
        </p:txBody>
      </p:sp>
      <p:cxnSp>
        <p:nvCxnSpPr>
          <p:cNvPr id="41" name="Straight Connector 40">
            <a:extLst>
              <a:ext uri="{FF2B5EF4-FFF2-40B4-BE49-F238E27FC236}">
                <a16:creationId xmlns:a16="http://schemas.microsoft.com/office/drawing/2014/main" id="{C5321A79-5BDF-82FC-B509-9B2D617F8DB1}"/>
              </a:ext>
            </a:extLst>
          </p:cNvPr>
          <p:cNvCxnSpPr>
            <a:cxnSpLocks/>
            <a:stCxn id="34" idx="2"/>
          </p:cNvCxnSpPr>
          <p:nvPr/>
        </p:nvCxnSpPr>
        <p:spPr>
          <a:xfrm>
            <a:off x="5503267" y="1706920"/>
            <a:ext cx="989262" cy="1722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CD5A895-D7A3-B871-63E8-8834AFFBDF7C}"/>
              </a:ext>
            </a:extLst>
          </p:cNvPr>
          <p:cNvCxnSpPr>
            <a:cxnSpLocks/>
            <a:stCxn id="34" idx="2"/>
            <a:endCxn id="36" idx="0"/>
          </p:cNvCxnSpPr>
          <p:nvPr/>
        </p:nvCxnSpPr>
        <p:spPr>
          <a:xfrm flipH="1">
            <a:off x="2076168" y="1706920"/>
            <a:ext cx="3427099" cy="1509808"/>
          </a:xfrm>
          <a:prstGeom prst="line">
            <a:avLst/>
          </a:prstGeom>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FBE01DC-B165-2E5C-9123-752B528CE9A6}"/>
              </a:ext>
            </a:extLst>
          </p:cNvPr>
          <p:cNvSpPr txBox="1"/>
          <p:nvPr/>
        </p:nvSpPr>
        <p:spPr>
          <a:xfrm>
            <a:off x="4644827" y="4581836"/>
            <a:ext cx="7747634" cy="1546577"/>
          </a:xfrm>
          <a:prstGeom prst="rect">
            <a:avLst/>
          </a:prstGeom>
          <a:noFill/>
        </p:spPr>
        <p:txBody>
          <a:bodyPr wrap="none" rtlCol="0">
            <a:spAutoFit/>
          </a:bodyPr>
          <a:lstStyle/>
          <a:p>
            <a:r>
              <a:rPr lang="en-GB" sz="1050" b="0" i="0" dirty="0">
                <a:solidFill>
                  <a:srgbClr val="222222"/>
                </a:solidFill>
                <a:effectLst/>
                <a:latin typeface="Arial" panose="020B0604020202020204" pitchFamily="34" charset="0"/>
              </a:rPr>
              <a:t>Complex scientific data</a:t>
            </a:r>
          </a:p>
          <a:p>
            <a:r>
              <a:rPr lang="en-GB" sz="1050" dirty="0">
                <a:solidFill>
                  <a:srgbClr val="222222"/>
                </a:solidFill>
                <a:latin typeface="Arial" panose="020B0604020202020204" pitchFamily="34" charset="0"/>
              </a:rPr>
              <a:t>- </a:t>
            </a:r>
            <a:r>
              <a:rPr lang="en-GB" sz="1050" b="0" i="0" dirty="0">
                <a:solidFill>
                  <a:srgbClr val="222222"/>
                </a:solidFill>
                <a:effectLst/>
                <a:latin typeface="Arial" panose="020B0604020202020204" pitchFamily="34" charset="0"/>
              </a:rPr>
              <a:t>[</a:t>
            </a:r>
            <a:r>
              <a:rPr lang="en-GB" sz="1050" b="0" i="0" dirty="0" err="1">
                <a:solidFill>
                  <a:srgbClr val="222222"/>
                </a:solidFill>
                <a:effectLst/>
                <a:latin typeface="Arial" panose="020B0604020202020204" pitchFamily="34" charset="0"/>
              </a:rPr>
              <a:t>sketchnote</a:t>
            </a:r>
            <a:r>
              <a:rPr lang="en-GB" sz="1050" b="0" i="0" dirty="0">
                <a:solidFill>
                  <a:srgbClr val="222222"/>
                </a:solidFill>
                <a:effectLst/>
                <a:latin typeface="Arial" panose="020B0604020202020204" pitchFamily="34" charset="0"/>
              </a:rPr>
              <a:t>] making scientific content accessible (Visual Communication, 2019)</a:t>
            </a:r>
          </a:p>
          <a:p>
            <a:r>
              <a:rPr lang="en-GB" sz="1050" b="0" i="0" dirty="0">
                <a:solidFill>
                  <a:srgbClr val="222222"/>
                </a:solidFill>
                <a:effectLst/>
                <a:latin typeface="Arial" panose="020B0604020202020204" pitchFamily="34" charset="0"/>
                <a:hlinkClick r:id="rId2"/>
              </a:rPr>
              <a:t>https://journals.sagepub.com/doi/full/10.1177/1470357218759808</a:t>
            </a:r>
            <a:r>
              <a:rPr lang="en-GB" sz="1050" dirty="0">
                <a:solidFill>
                  <a:srgbClr val="222222"/>
                </a:solidFill>
                <a:latin typeface="Arial" panose="020B0604020202020204" pitchFamily="34" charset="0"/>
              </a:rPr>
              <a:t> </a:t>
            </a:r>
            <a:endParaRPr lang="en-GB" sz="1050" b="0" i="0" dirty="0">
              <a:solidFill>
                <a:srgbClr val="222222"/>
              </a:solidFill>
              <a:effectLst/>
              <a:latin typeface="Arial" panose="020B0604020202020204" pitchFamily="34" charset="0"/>
            </a:endParaRPr>
          </a:p>
          <a:p>
            <a:pPr marL="171450" indent="-171450">
              <a:buFontTx/>
              <a:buChar char="-"/>
            </a:pPr>
            <a:r>
              <a:rPr lang="en-GB" sz="1050" b="0" i="0" dirty="0">
                <a:solidFill>
                  <a:srgbClr val="0D0D0D"/>
                </a:solidFill>
                <a:effectLst/>
                <a:latin typeface="Söhne"/>
              </a:rPr>
              <a:t>methods for visualization and visual analysis of multifaceted scientific data  (</a:t>
            </a:r>
            <a:r>
              <a:rPr lang="en-GB" sz="1050" b="0" i="0" dirty="0">
                <a:solidFill>
                  <a:srgbClr val="202124"/>
                </a:solidFill>
                <a:effectLst/>
                <a:latin typeface="Google Sans"/>
              </a:rPr>
              <a:t>IEEE Trans.  on Visualization and Computer Graphics, 2012)</a:t>
            </a:r>
          </a:p>
          <a:p>
            <a:r>
              <a:rPr lang="en-GB" sz="1050" dirty="0">
                <a:solidFill>
                  <a:srgbClr val="222222"/>
                </a:solidFill>
                <a:latin typeface="Arial" panose="020B0604020202020204" pitchFamily="34" charset="0"/>
                <a:hlinkClick r:id="rId3"/>
              </a:rPr>
              <a:t>https://ieeexplore.ieee.org/abstract/document/6185547</a:t>
            </a:r>
            <a:r>
              <a:rPr lang="en-GB" sz="1050" dirty="0">
                <a:solidFill>
                  <a:srgbClr val="202124"/>
                </a:solidFill>
                <a:latin typeface="Google Sans"/>
              </a:rPr>
              <a:t> </a:t>
            </a:r>
          </a:p>
          <a:p>
            <a:endParaRPr lang="en-GB" sz="1050" dirty="0">
              <a:solidFill>
                <a:srgbClr val="222222"/>
              </a:solidFill>
              <a:latin typeface="Arial" panose="020B0604020202020204" pitchFamily="34" charset="0"/>
            </a:endParaRPr>
          </a:p>
          <a:p>
            <a:r>
              <a:rPr lang="en-GB" sz="1050" b="0" i="0" dirty="0">
                <a:solidFill>
                  <a:srgbClr val="202124"/>
                </a:solidFill>
                <a:effectLst/>
                <a:latin typeface="Google Sans"/>
              </a:rPr>
              <a:t>[abstractions] </a:t>
            </a:r>
            <a:r>
              <a:rPr lang="en-GB" sz="1050" b="0" i="0" dirty="0">
                <a:solidFill>
                  <a:srgbClr val="0D0D0D"/>
                </a:solidFill>
                <a:effectLst/>
                <a:latin typeface="Söhne"/>
              </a:rPr>
              <a:t>translation of domain-specific problems into abstract tasks (</a:t>
            </a:r>
            <a:r>
              <a:rPr lang="en-GB" sz="1050" b="0" i="0" dirty="0">
                <a:solidFill>
                  <a:srgbClr val="202124"/>
                </a:solidFill>
                <a:effectLst/>
                <a:latin typeface="Google Sans"/>
              </a:rPr>
              <a:t>IEEE Trans.  on Visualization and Computer Graphics, 2013)</a:t>
            </a:r>
          </a:p>
          <a:p>
            <a:r>
              <a:rPr lang="en-US" sz="1050" dirty="0">
                <a:hlinkClick r:id="rId4"/>
              </a:rPr>
              <a:t>https://ieeexplore.ieee.org/abstract/document/6634168</a:t>
            </a:r>
            <a:r>
              <a:rPr lang="en-GB" sz="1050" dirty="0">
                <a:solidFill>
                  <a:srgbClr val="202124"/>
                </a:solidFill>
                <a:latin typeface="Google Sans"/>
              </a:rPr>
              <a:t> </a:t>
            </a:r>
          </a:p>
          <a:p>
            <a:endParaRPr lang="en-GB" sz="1050" dirty="0">
              <a:solidFill>
                <a:srgbClr val="202124"/>
              </a:solidFill>
              <a:latin typeface="Google Sans"/>
            </a:endParaRPr>
          </a:p>
        </p:txBody>
      </p:sp>
      <p:sp>
        <p:nvSpPr>
          <p:cNvPr id="61" name="TextBox 60">
            <a:extLst>
              <a:ext uri="{FF2B5EF4-FFF2-40B4-BE49-F238E27FC236}">
                <a16:creationId xmlns:a16="http://schemas.microsoft.com/office/drawing/2014/main" id="{AA63B24E-1C1C-3B4A-E4A8-B50781A465A9}"/>
              </a:ext>
            </a:extLst>
          </p:cNvPr>
          <p:cNvSpPr txBox="1"/>
          <p:nvPr/>
        </p:nvSpPr>
        <p:spPr>
          <a:xfrm>
            <a:off x="3750932" y="3468323"/>
            <a:ext cx="2691250" cy="307777"/>
          </a:xfrm>
          <a:prstGeom prst="rect">
            <a:avLst/>
          </a:prstGeom>
          <a:noFill/>
        </p:spPr>
        <p:txBody>
          <a:bodyPr wrap="none" rtlCol="0">
            <a:spAutoFit/>
          </a:bodyPr>
          <a:lstStyle/>
          <a:p>
            <a:r>
              <a:rPr lang="en-US" sz="1400" dirty="0"/>
              <a:t>There are other ways outside of AI</a:t>
            </a:r>
          </a:p>
        </p:txBody>
      </p:sp>
    </p:spTree>
    <p:extLst>
      <p:ext uri="{BB962C8B-B14F-4D97-AF65-F5344CB8AC3E}">
        <p14:creationId xmlns:p14="http://schemas.microsoft.com/office/powerpoint/2010/main" val="608342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A0FAD9AD-ED92-8F09-1ADC-1C6842F4E907}"/>
              </a:ext>
            </a:extLst>
          </p:cNvPr>
          <p:cNvCxnSpPr>
            <a:cxnSpLocks/>
            <a:stCxn id="109" idx="2"/>
            <a:endCxn id="20" idx="0"/>
          </p:cNvCxnSpPr>
          <p:nvPr/>
        </p:nvCxnSpPr>
        <p:spPr>
          <a:xfrm flipH="1">
            <a:off x="5790011" y="2841513"/>
            <a:ext cx="1073216" cy="785946"/>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E743897C-6E67-1B51-EFD7-3ED3F1145238}"/>
              </a:ext>
            </a:extLst>
          </p:cNvPr>
          <p:cNvSpPr/>
          <p:nvPr/>
        </p:nvSpPr>
        <p:spPr>
          <a:xfrm>
            <a:off x="4849439" y="3627459"/>
            <a:ext cx="1881143" cy="6699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Recruit participants and </a:t>
            </a:r>
          </a:p>
          <a:p>
            <a:pPr algn="ctr"/>
            <a:r>
              <a:rPr lang="en-GB" sz="1000" dirty="0">
                <a:solidFill>
                  <a:schemeClr val="bg1"/>
                </a:solidFill>
                <a:latin typeface="Söhne"/>
              </a:rPr>
              <a:t>f</a:t>
            </a:r>
            <a:r>
              <a:rPr lang="en-GB" sz="1000" i="0" dirty="0">
                <a:solidFill>
                  <a:schemeClr val="bg1"/>
                </a:solidFill>
                <a:effectLst/>
                <a:latin typeface="Söhne"/>
              </a:rPr>
              <a:t>orm 3 focus groups</a:t>
            </a:r>
            <a:endParaRPr lang="en-US" sz="1000" dirty="0">
              <a:solidFill>
                <a:schemeClr val="bg1"/>
              </a:solidFill>
            </a:endParaRPr>
          </a:p>
        </p:txBody>
      </p:sp>
      <p:cxnSp>
        <p:nvCxnSpPr>
          <p:cNvPr id="30" name="Straight Connector 29">
            <a:extLst>
              <a:ext uri="{FF2B5EF4-FFF2-40B4-BE49-F238E27FC236}">
                <a16:creationId xmlns:a16="http://schemas.microsoft.com/office/drawing/2014/main" id="{2B00603B-1785-FB44-1CD7-DE9539ECF0E9}"/>
              </a:ext>
            </a:extLst>
          </p:cNvPr>
          <p:cNvCxnSpPr>
            <a:cxnSpLocks/>
            <a:stCxn id="12" idx="2"/>
            <a:endCxn id="109" idx="0"/>
          </p:cNvCxnSpPr>
          <p:nvPr/>
        </p:nvCxnSpPr>
        <p:spPr>
          <a:xfrm>
            <a:off x="5945904" y="1416011"/>
            <a:ext cx="917323" cy="923336"/>
          </a:xfrm>
          <a:prstGeom prst="line">
            <a:avLst/>
          </a:prstGeom>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161A0D6D-DD20-5388-ED6B-651D769DEFEB}"/>
              </a:ext>
            </a:extLst>
          </p:cNvPr>
          <p:cNvSpPr txBox="1"/>
          <p:nvPr/>
        </p:nvSpPr>
        <p:spPr>
          <a:xfrm>
            <a:off x="5060704" y="4352461"/>
            <a:ext cx="970137" cy="707886"/>
          </a:xfrm>
          <a:prstGeom prst="rect">
            <a:avLst/>
          </a:prstGeom>
          <a:noFill/>
        </p:spPr>
        <p:txBody>
          <a:bodyPr wrap="none" rtlCol="0">
            <a:spAutoFit/>
          </a:bodyPr>
          <a:lstStyle/>
          <a:p>
            <a:r>
              <a:rPr lang="en-GB" sz="800" dirty="0">
                <a:latin typeface="Söhne"/>
              </a:rPr>
              <a:t>3 cohorts</a:t>
            </a:r>
          </a:p>
          <a:p>
            <a:endParaRPr lang="en-GB" sz="800" dirty="0">
              <a:latin typeface="Söhne"/>
            </a:endParaRPr>
          </a:p>
          <a:p>
            <a:r>
              <a:rPr lang="en-GB" sz="800" dirty="0">
                <a:latin typeface="Söhne"/>
              </a:rPr>
              <a:t>AI developer</a:t>
            </a:r>
          </a:p>
          <a:p>
            <a:r>
              <a:rPr lang="en-GB" sz="800" dirty="0">
                <a:latin typeface="Söhne"/>
              </a:rPr>
              <a:t>Compliance expert</a:t>
            </a:r>
          </a:p>
          <a:p>
            <a:r>
              <a:rPr lang="en-GB" sz="800" dirty="0">
                <a:latin typeface="Söhne"/>
              </a:rPr>
              <a:t>General public</a:t>
            </a:r>
            <a:endParaRPr lang="en-US" sz="800" dirty="0"/>
          </a:p>
        </p:txBody>
      </p:sp>
      <p:sp>
        <p:nvSpPr>
          <p:cNvPr id="3" name="Rectangle 2">
            <a:extLst>
              <a:ext uri="{FF2B5EF4-FFF2-40B4-BE49-F238E27FC236}">
                <a16:creationId xmlns:a16="http://schemas.microsoft.com/office/drawing/2014/main" id="{5D1EAAE3-F134-8AF2-845E-F4116593183D}"/>
              </a:ext>
            </a:extLst>
          </p:cNvPr>
          <p:cNvSpPr/>
          <p:nvPr/>
        </p:nvSpPr>
        <p:spPr>
          <a:xfrm>
            <a:off x="672398" y="2353280"/>
            <a:ext cx="3077024" cy="5029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Identify design patterns from </a:t>
            </a:r>
          </a:p>
          <a:p>
            <a:pPr algn="ctr"/>
            <a:r>
              <a:rPr lang="en-US" sz="1200" dirty="0"/>
              <a:t>academic literature and official sources</a:t>
            </a:r>
          </a:p>
        </p:txBody>
      </p:sp>
      <p:cxnSp>
        <p:nvCxnSpPr>
          <p:cNvPr id="6" name="Straight Connector 5">
            <a:extLst>
              <a:ext uri="{FF2B5EF4-FFF2-40B4-BE49-F238E27FC236}">
                <a16:creationId xmlns:a16="http://schemas.microsoft.com/office/drawing/2014/main" id="{D79A4DA7-0F4E-7333-66D2-1009373357B7}"/>
              </a:ext>
            </a:extLst>
          </p:cNvPr>
          <p:cNvCxnSpPr>
            <a:cxnSpLocks/>
            <a:stCxn id="3" idx="2"/>
            <a:endCxn id="9" idx="0"/>
          </p:cNvCxnSpPr>
          <p:nvPr/>
        </p:nvCxnSpPr>
        <p:spPr>
          <a:xfrm flipH="1">
            <a:off x="1128247" y="2856199"/>
            <a:ext cx="1082663" cy="759748"/>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DA731F2-3D79-F331-6CB1-1C7FC1181612}"/>
              </a:ext>
            </a:extLst>
          </p:cNvPr>
          <p:cNvSpPr/>
          <p:nvPr/>
        </p:nvSpPr>
        <p:spPr>
          <a:xfrm>
            <a:off x="279259" y="3615947"/>
            <a:ext cx="1697976" cy="69739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Step 1: search academic literature and official sources and identify a set of candidate design patterns</a:t>
            </a:r>
            <a:endParaRPr lang="en-US" sz="1000" dirty="0">
              <a:solidFill>
                <a:schemeClr val="bg1"/>
              </a:solidFill>
            </a:endParaRPr>
          </a:p>
        </p:txBody>
      </p:sp>
      <p:sp>
        <p:nvSpPr>
          <p:cNvPr id="10" name="Rectangle 9">
            <a:extLst>
              <a:ext uri="{FF2B5EF4-FFF2-40B4-BE49-F238E27FC236}">
                <a16:creationId xmlns:a16="http://schemas.microsoft.com/office/drawing/2014/main" id="{CE8BF258-BEA5-0412-82B6-359EC7055B15}"/>
              </a:ext>
            </a:extLst>
          </p:cNvPr>
          <p:cNvSpPr/>
          <p:nvPr/>
        </p:nvSpPr>
        <p:spPr>
          <a:xfrm>
            <a:off x="2169900" y="3627459"/>
            <a:ext cx="2009672" cy="6851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Step 2: Review the candidate design patterns and identify design patterns based on a set of criteria </a:t>
            </a:r>
            <a:endParaRPr lang="en-US" sz="1000" dirty="0">
              <a:solidFill>
                <a:schemeClr val="bg1"/>
              </a:solidFill>
            </a:endParaRPr>
          </a:p>
        </p:txBody>
      </p:sp>
      <p:cxnSp>
        <p:nvCxnSpPr>
          <p:cNvPr id="11" name="Straight Connector 10">
            <a:extLst>
              <a:ext uri="{FF2B5EF4-FFF2-40B4-BE49-F238E27FC236}">
                <a16:creationId xmlns:a16="http://schemas.microsoft.com/office/drawing/2014/main" id="{4156919C-8ED1-8BC6-8517-9D652DF2F0AA}"/>
              </a:ext>
            </a:extLst>
          </p:cNvPr>
          <p:cNvCxnSpPr>
            <a:cxnSpLocks/>
            <a:stCxn id="3" idx="2"/>
            <a:endCxn id="10" idx="0"/>
          </p:cNvCxnSpPr>
          <p:nvPr/>
        </p:nvCxnSpPr>
        <p:spPr>
          <a:xfrm>
            <a:off x="2210910" y="2856199"/>
            <a:ext cx="963826" cy="7712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B7B9DD1-1C29-7C1B-83E0-DF07A213BC84}"/>
              </a:ext>
            </a:extLst>
          </p:cNvPr>
          <p:cNvCxnSpPr>
            <a:cxnSpLocks/>
            <a:stCxn id="12" idx="2"/>
          </p:cNvCxnSpPr>
          <p:nvPr/>
        </p:nvCxnSpPr>
        <p:spPr>
          <a:xfrm flipH="1">
            <a:off x="2588562" y="1416011"/>
            <a:ext cx="3357342" cy="911692"/>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FAA528-E7AC-0284-F9BD-2694D963B746}"/>
              </a:ext>
            </a:extLst>
          </p:cNvPr>
          <p:cNvSpPr txBox="1"/>
          <p:nvPr/>
        </p:nvSpPr>
        <p:spPr>
          <a:xfrm>
            <a:off x="126908" y="196377"/>
            <a:ext cx="8168070" cy="523220"/>
          </a:xfrm>
          <a:prstGeom prst="rect">
            <a:avLst/>
          </a:prstGeom>
          <a:noFill/>
        </p:spPr>
        <p:txBody>
          <a:bodyPr wrap="none" rtlCol="0">
            <a:spAutoFit/>
          </a:bodyPr>
          <a:lstStyle/>
          <a:p>
            <a:r>
              <a:rPr lang="en-US" sz="2800" dirty="0"/>
              <a:t>Section 3: Formative Study to Design Speculative Cards</a:t>
            </a:r>
          </a:p>
        </p:txBody>
      </p:sp>
      <p:sp>
        <p:nvSpPr>
          <p:cNvPr id="60" name="Rectangle 59">
            <a:extLst>
              <a:ext uri="{FF2B5EF4-FFF2-40B4-BE49-F238E27FC236}">
                <a16:creationId xmlns:a16="http://schemas.microsoft.com/office/drawing/2014/main" id="{AB63861B-F619-D47F-C49F-0222E051ECCD}"/>
              </a:ext>
            </a:extLst>
          </p:cNvPr>
          <p:cNvSpPr/>
          <p:nvPr/>
        </p:nvSpPr>
        <p:spPr>
          <a:xfrm>
            <a:off x="9014387" y="2326034"/>
            <a:ext cx="3177613" cy="52528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Design </a:t>
            </a:r>
            <a:r>
              <a:rPr lang="en-GB" sz="1000" dirty="0">
                <a:solidFill>
                  <a:schemeClr val="bg1"/>
                </a:solidFill>
                <a:latin typeface="Söhne"/>
              </a:rPr>
              <a:t>cards based on the design requirements identified in focus groups and design patterns from literature</a:t>
            </a:r>
          </a:p>
        </p:txBody>
      </p:sp>
      <p:sp>
        <p:nvSpPr>
          <p:cNvPr id="65" name="Rectangle 64">
            <a:extLst>
              <a:ext uri="{FF2B5EF4-FFF2-40B4-BE49-F238E27FC236}">
                <a16:creationId xmlns:a16="http://schemas.microsoft.com/office/drawing/2014/main" id="{62404F00-CD47-2417-6039-3D88BB1C2614}"/>
              </a:ext>
            </a:extLst>
          </p:cNvPr>
          <p:cNvSpPr/>
          <p:nvPr/>
        </p:nvSpPr>
        <p:spPr>
          <a:xfrm>
            <a:off x="6887055" y="3615947"/>
            <a:ext cx="1884116" cy="6699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Identify needs by brainstorming in three focus groups</a:t>
            </a:r>
            <a:endParaRPr lang="en-US" sz="1000" dirty="0">
              <a:solidFill>
                <a:schemeClr val="bg1"/>
              </a:solidFill>
            </a:endParaRPr>
          </a:p>
        </p:txBody>
      </p:sp>
      <p:cxnSp>
        <p:nvCxnSpPr>
          <p:cNvPr id="66" name="Straight Connector 65">
            <a:extLst>
              <a:ext uri="{FF2B5EF4-FFF2-40B4-BE49-F238E27FC236}">
                <a16:creationId xmlns:a16="http://schemas.microsoft.com/office/drawing/2014/main" id="{AAE2A339-18FF-320D-E20A-B0C001DCA565}"/>
              </a:ext>
            </a:extLst>
          </p:cNvPr>
          <p:cNvCxnSpPr>
            <a:cxnSpLocks/>
            <a:stCxn id="109" idx="2"/>
            <a:endCxn id="65" idx="0"/>
          </p:cNvCxnSpPr>
          <p:nvPr/>
        </p:nvCxnSpPr>
        <p:spPr>
          <a:xfrm>
            <a:off x="6863227" y="2841513"/>
            <a:ext cx="965886" cy="774434"/>
          </a:xfrm>
          <a:prstGeom prst="line">
            <a:avLst/>
          </a:prstGeom>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C5621BDC-7EE9-3D5F-E1D9-DC44C540C3A0}"/>
              </a:ext>
            </a:extLst>
          </p:cNvPr>
          <p:cNvSpPr txBox="1"/>
          <p:nvPr/>
        </p:nvSpPr>
        <p:spPr>
          <a:xfrm>
            <a:off x="191079" y="4301081"/>
            <a:ext cx="1736373" cy="830997"/>
          </a:xfrm>
          <a:prstGeom prst="rect">
            <a:avLst/>
          </a:prstGeom>
          <a:noFill/>
        </p:spPr>
        <p:txBody>
          <a:bodyPr wrap="none" rtlCol="0">
            <a:spAutoFit/>
          </a:bodyPr>
          <a:lstStyle/>
          <a:p>
            <a:r>
              <a:rPr lang="en-US" sz="800" dirty="0"/>
              <a:t>Official sources: Search the </a:t>
            </a:r>
            <a:r>
              <a:rPr lang="en-GB" sz="800" b="0" i="0" dirty="0">
                <a:effectLst/>
                <a:latin typeface="Arial" panose="020B0604020202020204" pitchFamily="34" charset="0"/>
              </a:rPr>
              <a:t>OECD’s </a:t>
            </a:r>
          </a:p>
          <a:p>
            <a:r>
              <a:rPr lang="en-GB" sz="800" b="0" i="0" dirty="0">
                <a:effectLst/>
                <a:latin typeface="Arial" panose="020B0604020202020204" pitchFamily="34" charset="0"/>
              </a:rPr>
              <a:t>catalogue of tools</a:t>
            </a:r>
          </a:p>
          <a:p>
            <a:r>
              <a:rPr lang="en-GB" sz="800" b="0" i="0" dirty="0">
                <a:effectLst/>
                <a:latin typeface="Arial" panose="020B0604020202020204" pitchFamily="34" charset="0"/>
              </a:rPr>
              <a:t> for Trustworthy AI</a:t>
            </a:r>
          </a:p>
          <a:p>
            <a:r>
              <a:rPr lang="en-GB" sz="800" dirty="0">
                <a:latin typeface="Arial" panose="020B0604020202020204" pitchFamily="34" charset="0"/>
              </a:rPr>
              <a:t>(certification scheme, </a:t>
            </a:r>
          </a:p>
          <a:p>
            <a:r>
              <a:rPr lang="en-GB" sz="800" dirty="0">
                <a:latin typeface="Arial" panose="020B0604020202020204" pitchFamily="34" charset="0"/>
              </a:rPr>
              <a:t>trust and quality mark,</a:t>
            </a:r>
          </a:p>
          <a:p>
            <a:r>
              <a:rPr lang="en-GB" sz="800" dirty="0">
                <a:latin typeface="Arial" panose="020B0604020202020204" pitchFamily="34" charset="0"/>
              </a:rPr>
              <a:t>awareness building)</a:t>
            </a:r>
            <a:endParaRPr lang="en-US" sz="800" dirty="0"/>
          </a:p>
        </p:txBody>
      </p:sp>
      <p:sp>
        <p:nvSpPr>
          <p:cNvPr id="79" name="TextBox 78">
            <a:extLst>
              <a:ext uri="{FF2B5EF4-FFF2-40B4-BE49-F238E27FC236}">
                <a16:creationId xmlns:a16="http://schemas.microsoft.com/office/drawing/2014/main" id="{65B33CF4-A298-1E84-46DC-3DFBBFA3DF7A}"/>
              </a:ext>
            </a:extLst>
          </p:cNvPr>
          <p:cNvSpPr txBox="1"/>
          <p:nvPr/>
        </p:nvSpPr>
        <p:spPr>
          <a:xfrm>
            <a:off x="191079" y="5084718"/>
            <a:ext cx="1261884" cy="461665"/>
          </a:xfrm>
          <a:prstGeom prst="rect">
            <a:avLst/>
          </a:prstGeom>
          <a:noFill/>
        </p:spPr>
        <p:txBody>
          <a:bodyPr wrap="none" rtlCol="0">
            <a:spAutoFit/>
          </a:bodyPr>
          <a:lstStyle/>
          <a:p>
            <a:r>
              <a:rPr lang="en-GB" sz="800" b="0" i="0" dirty="0">
                <a:effectLst/>
                <a:latin typeface="Arial" panose="020B0604020202020204" pitchFamily="34" charset="0"/>
              </a:rPr>
              <a:t>systematic reviews</a:t>
            </a:r>
          </a:p>
          <a:p>
            <a:r>
              <a:rPr lang="en-GB" sz="800" b="0" i="0" dirty="0">
                <a:effectLst/>
                <a:latin typeface="Arial" panose="020B0604020202020204" pitchFamily="34" charset="0"/>
              </a:rPr>
              <a:t>about tools and </a:t>
            </a:r>
          </a:p>
          <a:p>
            <a:r>
              <a:rPr lang="en-GB" sz="800" b="0" i="0" dirty="0">
                <a:effectLst/>
                <a:latin typeface="Arial" panose="020B0604020202020204" pitchFamily="34" charset="0"/>
              </a:rPr>
              <a:t>labels for trustworthy AI</a:t>
            </a:r>
            <a:endParaRPr lang="en-US" sz="800" dirty="0"/>
          </a:p>
        </p:txBody>
      </p:sp>
      <p:sp>
        <p:nvSpPr>
          <p:cNvPr id="81" name="TextBox 80">
            <a:extLst>
              <a:ext uri="{FF2B5EF4-FFF2-40B4-BE49-F238E27FC236}">
                <a16:creationId xmlns:a16="http://schemas.microsoft.com/office/drawing/2014/main" id="{CD568DB5-587B-C19F-3412-19455F4A6678}"/>
              </a:ext>
            </a:extLst>
          </p:cNvPr>
          <p:cNvSpPr txBox="1"/>
          <p:nvPr/>
        </p:nvSpPr>
        <p:spPr>
          <a:xfrm>
            <a:off x="169438" y="5546383"/>
            <a:ext cx="1305165" cy="338554"/>
          </a:xfrm>
          <a:prstGeom prst="rect">
            <a:avLst/>
          </a:prstGeom>
          <a:noFill/>
        </p:spPr>
        <p:txBody>
          <a:bodyPr wrap="none" rtlCol="0">
            <a:spAutoFit/>
          </a:bodyPr>
          <a:lstStyle/>
          <a:p>
            <a:r>
              <a:rPr lang="en-US" sz="800" dirty="0"/>
              <a:t>Literature from domains </a:t>
            </a:r>
          </a:p>
          <a:p>
            <a:r>
              <a:rPr lang="en-US" sz="800" dirty="0"/>
              <a:t>other than AI (e.g., energy)</a:t>
            </a:r>
          </a:p>
        </p:txBody>
      </p:sp>
      <p:sp>
        <p:nvSpPr>
          <p:cNvPr id="85" name="TextBox 84">
            <a:extLst>
              <a:ext uri="{FF2B5EF4-FFF2-40B4-BE49-F238E27FC236}">
                <a16:creationId xmlns:a16="http://schemas.microsoft.com/office/drawing/2014/main" id="{90157CDC-29E0-1968-CCFA-6BB09EE36FBA}"/>
              </a:ext>
            </a:extLst>
          </p:cNvPr>
          <p:cNvSpPr txBox="1"/>
          <p:nvPr/>
        </p:nvSpPr>
        <p:spPr>
          <a:xfrm>
            <a:off x="1118031" y="2851142"/>
            <a:ext cx="722377" cy="369332"/>
          </a:xfrm>
          <a:prstGeom prst="rect">
            <a:avLst/>
          </a:prstGeom>
          <a:noFill/>
        </p:spPr>
        <p:txBody>
          <a:bodyPr wrap="none" rtlCol="0">
            <a:spAutoFit/>
          </a:bodyPr>
          <a:lstStyle/>
          <a:p>
            <a:r>
              <a:rPr lang="en-US" dirty="0"/>
              <a:t>How?</a:t>
            </a:r>
          </a:p>
        </p:txBody>
      </p:sp>
      <p:sp>
        <p:nvSpPr>
          <p:cNvPr id="86" name="TextBox 85">
            <a:extLst>
              <a:ext uri="{FF2B5EF4-FFF2-40B4-BE49-F238E27FC236}">
                <a16:creationId xmlns:a16="http://schemas.microsoft.com/office/drawing/2014/main" id="{2717D8C2-083E-1A73-7251-944E9F6C7F86}"/>
              </a:ext>
            </a:extLst>
          </p:cNvPr>
          <p:cNvSpPr txBox="1"/>
          <p:nvPr/>
        </p:nvSpPr>
        <p:spPr>
          <a:xfrm>
            <a:off x="4357098" y="1388003"/>
            <a:ext cx="722377" cy="369332"/>
          </a:xfrm>
          <a:prstGeom prst="rect">
            <a:avLst/>
          </a:prstGeom>
          <a:noFill/>
        </p:spPr>
        <p:txBody>
          <a:bodyPr wrap="none" rtlCol="0">
            <a:spAutoFit/>
          </a:bodyPr>
          <a:lstStyle/>
          <a:p>
            <a:r>
              <a:rPr lang="en-US" dirty="0"/>
              <a:t>How?</a:t>
            </a:r>
          </a:p>
        </p:txBody>
      </p:sp>
      <p:sp>
        <p:nvSpPr>
          <p:cNvPr id="12" name="Rectangle 11">
            <a:extLst>
              <a:ext uri="{FF2B5EF4-FFF2-40B4-BE49-F238E27FC236}">
                <a16:creationId xmlns:a16="http://schemas.microsoft.com/office/drawing/2014/main" id="{D1D25B60-023D-3127-E646-D5620DA1EB27}"/>
              </a:ext>
            </a:extLst>
          </p:cNvPr>
          <p:cNvSpPr/>
          <p:nvPr/>
        </p:nvSpPr>
        <p:spPr>
          <a:xfrm>
            <a:off x="3749422" y="913092"/>
            <a:ext cx="4392963" cy="5029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Design speculative cards based on literature and focus groups</a:t>
            </a:r>
          </a:p>
        </p:txBody>
      </p:sp>
      <p:sp>
        <p:nvSpPr>
          <p:cNvPr id="56" name="TextBox 55">
            <a:extLst>
              <a:ext uri="{FF2B5EF4-FFF2-40B4-BE49-F238E27FC236}">
                <a16:creationId xmlns:a16="http://schemas.microsoft.com/office/drawing/2014/main" id="{54BC4982-093E-8C90-8FAB-722A8975887B}"/>
              </a:ext>
            </a:extLst>
          </p:cNvPr>
          <p:cNvSpPr txBox="1"/>
          <p:nvPr/>
        </p:nvSpPr>
        <p:spPr>
          <a:xfrm>
            <a:off x="2273951" y="4388099"/>
            <a:ext cx="1188146" cy="215444"/>
          </a:xfrm>
          <a:prstGeom prst="rect">
            <a:avLst/>
          </a:prstGeom>
          <a:noFill/>
        </p:spPr>
        <p:txBody>
          <a:bodyPr wrap="none" rtlCol="0">
            <a:spAutoFit/>
          </a:bodyPr>
          <a:lstStyle/>
          <a:p>
            <a:r>
              <a:rPr lang="en-GB" sz="800" b="0" i="0" dirty="0">
                <a:effectLst/>
                <a:latin typeface="Arial" panose="020B0604020202020204" pitchFamily="34" charset="0"/>
              </a:rPr>
              <a:t>Define a set of criteria</a:t>
            </a:r>
            <a:endParaRPr lang="en-US" sz="800" dirty="0"/>
          </a:p>
        </p:txBody>
      </p:sp>
      <p:sp>
        <p:nvSpPr>
          <p:cNvPr id="109" name="Rectangle 108">
            <a:extLst>
              <a:ext uri="{FF2B5EF4-FFF2-40B4-BE49-F238E27FC236}">
                <a16:creationId xmlns:a16="http://schemas.microsoft.com/office/drawing/2014/main" id="{D9F19166-9EFB-931E-5D5E-2294493743DD}"/>
              </a:ext>
            </a:extLst>
          </p:cNvPr>
          <p:cNvSpPr/>
          <p:nvPr/>
        </p:nvSpPr>
        <p:spPr>
          <a:xfrm>
            <a:off x="5922655" y="2339347"/>
            <a:ext cx="1881143" cy="5021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Identify design requirements in three focus groups</a:t>
            </a:r>
            <a:endParaRPr lang="en-US" sz="1000" dirty="0">
              <a:solidFill>
                <a:schemeClr val="bg1"/>
              </a:solidFill>
            </a:endParaRPr>
          </a:p>
        </p:txBody>
      </p:sp>
      <p:sp>
        <p:nvSpPr>
          <p:cNvPr id="138" name="Rectangle 137">
            <a:extLst>
              <a:ext uri="{FF2B5EF4-FFF2-40B4-BE49-F238E27FC236}">
                <a16:creationId xmlns:a16="http://schemas.microsoft.com/office/drawing/2014/main" id="{A9948226-BAA0-E988-3A34-09B58D57D1B2}"/>
              </a:ext>
            </a:extLst>
          </p:cNvPr>
          <p:cNvSpPr/>
          <p:nvPr/>
        </p:nvSpPr>
        <p:spPr>
          <a:xfrm>
            <a:off x="8883019" y="3615947"/>
            <a:ext cx="1377399" cy="6699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i="0" dirty="0">
                <a:solidFill>
                  <a:schemeClr val="bg1"/>
                </a:solidFill>
                <a:effectLst/>
                <a:latin typeface="Söhne"/>
              </a:rPr>
              <a:t>Identify design requirements from the brainstorming needs</a:t>
            </a:r>
            <a:endParaRPr lang="en-US" sz="1000" dirty="0">
              <a:solidFill>
                <a:schemeClr val="bg1"/>
              </a:solidFill>
            </a:endParaRPr>
          </a:p>
        </p:txBody>
      </p:sp>
      <p:cxnSp>
        <p:nvCxnSpPr>
          <p:cNvPr id="160" name="Straight Connector 159">
            <a:extLst>
              <a:ext uri="{FF2B5EF4-FFF2-40B4-BE49-F238E27FC236}">
                <a16:creationId xmlns:a16="http://schemas.microsoft.com/office/drawing/2014/main" id="{D342D247-BC8A-7AA6-33AC-6ADB302D76DD}"/>
              </a:ext>
            </a:extLst>
          </p:cNvPr>
          <p:cNvCxnSpPr>
            <a:cxnSpLocks/>
            <a:stCxn id="109" idx="2"/>
            <a:endCxn id="138" idx="0"/>
          </p:cNvCxnSpPr>
          <p:nvPr/>
        </p:nvCxnSpPr>
        <p:spPr>
          <a:xfrm>
            <a:off x="6863227" y="2841513"/>
            <a:ext cx="2708492" cy="77443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EF57D6E4-2FAE-1F52-BA95-42BC818B7117}"/>
              </a:ext>
            </a:extLst>
          </p:cNvPr>
          <p:cNvCxnSpPr>
            <a:cxnSpLocks/>
            <a:stCxn id="12" idx="2"/>
            <a:endCxn id="60" idx="0"/>
          </p:cNvCxnSpPr>
          <p:nvPr/>
        </p:nvCxnSpPr>
        <p:spPr>
          <a:xfrm>
            <a:off x="5945904" y="1416011"/>
            <a:ext cx="4657290" cy="910023"/>
          </a:xfrm>
          <a:prstGeom prst="line">
            <a:avLst/>
          </a:prstGeom>
        </p:spPr>
        <p:style>
          <a:lnRef idx="1">
            <a:schemeClr val="accent1"/>
          </a:lnRef>
          <a:fillRef idx="0">
            <a:schemeClr val="accent1"/>
          </a:fillRef>
          <a:effectRef idx="0">
            <a:schemeClr val="accent1"/>
          </a:effectRef>
          <a:fontRef idx="minor">
            <a:schemeClr val="tx1"/>
          </a:fontRef>
        </p:style>
      </p:cxnSp>
      <p:sp>
        <p:nvSpPr>
          <p:cNvPr id="237" name="TextBox 236">
            <a:extLst>
              <a:ext uri="{FF2B5EF4-FFF2-40B4-BE49-F238E27FC236}">
                <a16:creationId xmlns:a16="http://schemas.microsoft.com/office/drawing/2014/main" id="{969DC3BF-1649-DC0D-315D-A218478C52FC}"/>
              </a:ext>
            </a:extLst>
          </p:cNvPr>
          <p:cNvSpPr txBox="1"/>
          <p:nvPr/>
        </p:nvSpPr>
        <p:spPr>
          <a:xfrm>
            <a:off x="5921169" y="2834370"/>
            <a:ext cx="722377" cy="369332"/>
          </a:xfrm>
          <a:prstGeom prst="rect">
            <a:avLst/>
          </a:prstGeom>
          <a:noFill/>
        </p:spPr>
        <p:txBody>
          <a:bodyPr wrap="none" rtlCol="0">
            <a:spAutoFit/>
          </a:bodyPr>
          <a:lstStyle/>
          <a:p>
            <a:r>
              <a:rPr lang="en-US" dirty="0"/>
              <a:t>How?</a:t>
            </a:r>
          </a:p>
        </p:txBody>
      </p:sp>
    </p:spTree>
    <p:extLst>
      <p:ext uri="{BB962C8B-B14F-4D97-AF65-F5344CB8AC3E}">
        <p14:creationId xmlns:p14="http://schemas.microsoft.com/office/powerpoint/2010/main" val="3683811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145F8EB-476D-A5A8-9EC7-7C95708DF83C}"/>
              </a:ext>
            </a:extLst>
          </p:cNvPr>
          <p:cNvSpPr/>
          <p:nvPr/>
        </p:nvSpPr>
        <p:spPr>
          <a:xfrm>
            <a:off x="3702520" y="966181"/>
            <a:ext cx="5367051" cy="5715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Design the final version of the impact assessment card, starting from the speculative cards and integrating the recommendations from the research team</a:t>
            </a:r>
          </a:p>
        </p:txBody>
      </p:sp>
      <p:sp>
        <p:nvSpPr>
          <p:cNvPr id="55" name="Rectangle 54">
            <a:extLst>
              <a:ext uri="{FF2B5EF4-FFF2-40B4-BE49-F238E27FC236}">
                <a16:creationId xmlns:a16="http://schemas.microsoft.com/office/drawing/2014/main" id="{2532D146-9699-9E5A-8102-1FEE7F1CA5A2}"/>
              </a:ext>
            </a:extLst>
          </p:cNvPr>
          <p:cNvSpPr/>
          <p:nvPr/>
        </p:nvSpPr>
        <p:spPr>
          <a:xfrm>
            <a:off x="4606809" y="3259190"/>
            <a:ext cx="3445549"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Step 2: Gather recommendations for improving the the first version of the card from the research team</a:t>
            </a:r>
            <a:endParaRPr lang="en-US" sz="1200" dirty="0"/>
          </a:p>
        </p:txBody>
      </p:sp>
      <p:cxnSp>
        <p:nvCxnSpPr>
          <p:cNvPr id="59" name="Straight Connector 58">
            <a:extLst>
              <a:ext uri="{FF2B5EF4-FFF2-40B4-BE49-F238E27FC236}">
                <a16:creationId xmlns:a16="http://schemas.microsoft.com/office/drawing/2014/main" id="{F7A527E0-6ACB-1EF7-140A-7EA5A8BB60B4}"/>
              </a:ext>
            </a:extLst>
          </p:cNvPr>
          <p:cNvCxnSpPr>
            <a:cxnSpLocks/>
            <a:stCxn id="16" idx="2"/>
            <a:endCxn id="55" idx="0"/>
          </p:cNvCxnSpPr>
          <p:nvPr/>
        </p:nvCxnSpPr>
        <p:spPr>
          <a:xfrm flipH="1">
            <a:off x="6329584" y="1537682"/>
            <a:ext cx="56462" cy="1721508"/>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D1EAAE3-F134-8AF2-845E-F4116593183D}"/>
              </a:ext>
            </a:extLst>
          </p:cNvPr>
          <p:cNvSpPr/>
          <p:nvPr/>
        </p:nvSpPr>
        <p:spPr>
          <a:xfrm>
            <a:off x="433567" y="3259190"/>
            <a:ext cx="3077024"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Step 1: Design a first version of the card by reviewing the speculative cards</a:t>
            </a:r>
          </a:p>
        </p:txBody>
      </p:sp>
      <p:cxnSp>
        <p:nvCxnSpPr>
          <p:cNvPr id="22" name="Straight Connector 21">
            <a:extLst>
              <a:ext uri="{FF2B5EF4-FFF2-40B4-BE49-F238E27FC236}">
                <a16:creationId xmlns:a16="http://schemas.microsoft.com/office/drawing/2014/main" id="{5B7B9DD1-1C29-7C1B-83E0-DF07A213BC84}"/>
              </a:ext>
            </a:extLst>
          </p:cNvPr>
          <p:cNvCxnSpPr>
            <a:cxnSpLocks/>
            <a:stCxn id="16" idx="2"/>
            <a:endCxn id="3" idx="0"/>
          </p:cNvCxnSpPr>
          <p:nvPr/>
        </p:nvCxnSpPr>
        <p:spPr>
          <a:xfrm flipH="1">
            <a:off x="1972079" y="1537682"/>
            <a:ext cx="4413967" cy="1721508"/>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10134313" cy="523220"/>
          </a:xfrm>
          <a:prstGeom prst="rect">
            <a:avLst/>
          </a:prstGeom>
          <a:noFill/>
        </p:spPr>
        <p:txBody>
          <a:bodyPr wrap="none" rtlCol="0">
            <a:spAutoFit/>
          </a:bodyPr>
          <a:lstStyle/>
          <a:p>
            <a:r>
              <a:rPr lang="en-US" sz="2800" dirty="0"/>
              <a:t>Section 4: Design of Impact Assessment Card from Speculative Cards</a:t>
            </a:r>
          </a:p>
        </p:txBody>
      </p:sp>
      <p:sp>
        <p:nvSpPr>
          <p:cNvPr id="78" name="TextBox 77">
            <a:extLst>
              <a:ext uri="{FF2B5EF4-FFF2-40B4-BE49-F238E27FC236}">
                <a16:creationId xmlns:a16="http://schemas.microsoft.com/office/drawing/2014/main" id="{C5621BDC-7EE9-3D5F-E1D9-DC44C540C3A0}"/>
              </a:ext>
            </a:extLst>
          </p:cNvPr>
          <p:cNvSpPr txBox="1"/>
          <p:nvPr/>
        </p:nvSpPr>
        <p:spPr>
          <a:xfrm>
            <a:off x="346480" y="3783927"/>
            <a:ext cx="3326552" cy="338554"/>
          </a:xfrm>
          <a:prstGeom prst="rect">
            <a:avLst/>
          </a:prstGeom>
          <a:noFill/>
        </p:spPr>
        <p:txBody>
          <a:bodyPr wrap="none" rtlCol="0">
            <a:spAutoFit/>
          </a:bodyPr>
          <a:lstStyle/>
          <a:p>
            <a:r>
              <a:rPr lang="en-GB" sz="800" dirty="0"/>
              <a:t>design a first version of the card based on</a:t>
            </a:r>
          </a:p>
          <a:p>
            <a:r>
              <a:rPr lang="en-GB" sz="800" dirty="0"/>
              <a:t>the design requirements and the speculative designs from the focus groups</a:t>
            </a:r>
          </a:p>
        </p:txBody>
      </p:sp>
      <p:sp>
        <p:nvSpPr>
          <p:cNvPr id="2" name="TextBox 1">
            <a:extLst>
              <a:ext uri="{FF2B5EF4-FFF2-40B4-BE49-F238E27FC236}">
                <a16:creationId xmlns:a16="http://schemas.microsoft.com/office/drawing/2014/main" id="{6E140B70-6EFB-9882-6699-954941BDC5B7}"/>
              </a:ext>
            </a:extLst>
          </p:cNvPr>
          <p:cNvSpPr txBox="1"/>
          <p:nvPr/>
        </p:nvSpPr>
        <p:spPr>
          <a:xfrm>
            <a:off x="4555893" y="1540478"/>
            <a:ext cx="722377" cy="369332"/>
          </a:xfrm>
          <a:prstGeom prst="rect">
            <a:avLst/>
          </a:prstGeom>
          <a:noFill/>
        </p:spPr>
        <p:txBody>
          <a:bodyPr wrap="none" rtlCol="0">
            <a:spAutoFit/>
          </a:bodyPr>
          <a:lstStyle/>
          <a:p>
            <a:r>
              <a:rPr lang="en-US" dirty="0"/>
              <a:t>How?</a:t>
            </a:r>
          </a:p>
        </p:txBody>
      </p:sp>
      <p:sp>
        <p:nvSpPr>
          <p:cNvPr id="4" name="TextBox 3">
            <a:extLst>
              <a:ext uri="{FF2B5EF4-FFF2-40B4-BE49-F238E27FC236}">
                <a16:creationId xmlns:a16="http://schemas.microsoft.com/office/drawing/2014/main" id="{11637274-8CC3-4A05-063D-D363A159ABE3}"/>
              </a:ext>
            </a:extLst>
          </p:cNvPr>
          <p:cNvSpPr txBox="1"/>
          <p:nvPr/>
        </p:nvSpPr>
        <p:spPr>
          <a:xfrm>
            <a:off x="4523225" y="3830691"/>
            <a:ext cx="3232866" cy="707886"/>
          </a:xfrm>
          <a:prstGeom prst="rect">
            <a:avLst/>
          </a:prstGeom>
          <a:noFill/>
        </p:spPr>
        <p:txBody>
          <a:bodyPr wrap="square" rtlCol="0">
            <a:spAutoFit/>
          </a:bodyPr>
          <a:lstStyle/>
          <a:p>
            <a:r>
              <a:rPr lang="en-GB" sz="800" dirty="0"/>
              <a:t>The research team (N=4) met (#hours), discussed the card, and did X modifications.</a:t>
            </a:r>
          </a:p>
          <a:p>
            <a:r>
              <a:rPr lang="en-GB" sz="800" dirty="0"/>
              <a:t>These modifications were justified from previous literature (e.g., adding system section, more emphasis on benefits; justify from impact assessment templates)</a:t>
            </a:r>
            <a:endParaRPr lang="en-US" sz="800" dirty="0"/>
          </a:p>
        </p:txBody>
      </p:sp>
      <p:sp>
        <p:nvSpPr>
          <p:cNvPr id="21" name="Rectangle 20">
            <a:extLst>
              <a:ext uri="{FF2B5EF4-FFF2-40B4-BE49-F238E27FC236}">
                <a16:creationId xmlns:a16="http://schemas.microsoft.com/office/drawing/2014/main" id="{33789B98-DFFB-D11B-DF50-F2B5C71741E1}"/>
              </a:ext>
            </a:extLst>
          </p:cNvPr>
          <p:cNvSpPr/>
          <p:nvPr/>
        </p:nvSpPr>
        <p:spPr>
          <a:xfrm>
            <a:off x="8576794" y="3259190"/>
            <a:ext cx="3445549"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t>Step 3: Produce a final version of the card based on the recommendations</a:t>
            </a:r>
            <a:endParaRPr lang="en-US" sz="1200" dirty="0"/>
          </a:p>
        </p:txBody>
      </p:sp>
      <p:cxnSp>
        <p:nvCxnSpPr>
          <p:cNvPr id="23" name="Straight Connector 22">
            <a:extLst>
              <a:ext uri="{FF2B5EF4-FFF2-40B4-BE49-F238E27FC236}">
                <a16:creationId xmlns:a16="http://schemas.microsoft.com/office/drawing/2014/main" id="{EEF5E9DC-3A90-FA8F-2B0D-B9C989F53BF9}"/>
              </a:ext>
            </a:extLst>
          </p:cNvPr>
          <p:cNvCxnSpPr>
            <a:cxnSpLocks/>
            <a:stCxn id="16" idx="2"/>
            <a:endCxn id="21" idx="0"/>
          </p:cNvCxnSpPr>
          <p:nvPr/>
        </p:nvCxnSpPr>
        <p:spPr>
          <a:xfrm>
            <a:off x="6386046" y="1537682"/>
            <a:ext cx="3913523" cy="172150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BF1C91B6-A9F4-97E7-2FF7-A7CCF512DD7B}"/>
              </a:ext>
            </a:extLst>
          </p:cNvPr>
          <p:cNvSpPr txBox="1"/>
          <p:nvPr/>
        </p:nvSpPr>
        <p:spPr>
          <a:xfrm>
            <a:off x="8518970" y="3830691"/>
            <a:ext cx="2802370" cy="215444"/>
          </a:xfrm>
          <a:prstGeom prst="rect">
            <a:avLst/>
          </a:prstGeom>
          <a:noFill/>
        </p:spPr>
        <p:txBody>
          <a:bodyPr wrap="none" rtlCol="0">
            <a:spAutoFit/>
          </a:bodyPr>
          <a:lstStyle/>
          <a:p>
            <a:r>
              <a:rPr lang="en-GB" sz="800" dirty="0"/>
              <a:t>Incorporate the research team’s feedback and finalize the card</a:t>
            </a:r>
          </a:p>
        </p:txBody>
      </p:sp>
    </p:spTree>
    <p:extLst>
      <p:ext uri="{BB962C8B-B14F-4D97-AF65-F5344CB8AC3E}">
        <p14:creationId xmlns:p14="http://schemas.microsoft.com/office/powerpoint/2010/main" val="917381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145F8EB-476D-A5A8-9EC7-7C95708DF83C}"/>
              </a:ext>
            </a:extLst>
          </p:cNvPr>
          <p:cNvSpPr/>
          <p:nvPr/>
        </p:nvSpPr>
        <p:spPr>
          <a:xfrm>
            <a:off x="4354732" y="586033"/>
            <a:ext cx="4962557" cy="5715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t>Evaluate the effectiveness of the final card against a baseline report across three cohorts</a:t>
            </a:r>
          </a:p>
        </p:txBody>
      </p:sp>
      <p:cxnSp>
        <p:nvCxnSpPr>
          <p:cNvPr id="59" name="Straight Connector 58">
            <a:extLst>
              <a:ext uri="{FF2B5EF4-FFF2-40B4-BE49-F238E27FC236}">
                <a16:creationId xmlns:a16="http://schemas.microsoft.com/office/drawing/2014/main" id="{F7A527E0-6ACB-1EF7-140A-7EA5A8BB60B4}"/>
              </a:ext>
            </a:extLst>
          </p:cNvPr>
          <p:cNvCxnSpPr>
            <a:cxnSpLocks/>
            <a:stCxn id="16" idx="2"/>
            <a:endCxn id="144" idx="0"/>
          </p:cNvCxnSpPr>
          <p:nvPr/>
        </p:nvCxnSpPr>
        <p:spPr>
          <a:xfrm>
            <a:off x="6836011" y="1157534"/>
            <a:ext cx="2924058" cy="1083363"/>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4227824" cy="523220"/>
          </a:xfrm>
          <a:prstGeom prst="rect">
            <a:avLst/>
          </a:prstGeom>
          <a:noFill/>
        </p:spPr>
        <p:txBody>
          <a:bodyPr wrap="none" rtlCol="0">
            <a:spAutoFit/>
          </a:bodyPr>
          <a:lstStyle/>
          <a:p>
            <a:r>
              <a:rPr lang="en-US" sz="2800" dirty="0"/>
              <a:t>Section 5: Large-scale Study</a:t>
            </a:r>
          </a:p>
        </p:txBody>
      </p:sp>
      <p:sp>
        <p:nvSpPr>
          <p:cNvPr id="84" name="TextBox 83">
            <a:extLst>
              <a:ext uri="{FF2B5EF4-FFF2-40B4-BE49-F238E27FC236}">
                <a16:creationId xmlns:a16="http://schemas.microsoft.com/office/drawing/2014/main" id="{495DDF4C-01EE-171B-E17E-8A894A01DA98}"/>
              </a:ext>
            </a:extLst>
          </p:cNvPr>
          <p:cNvSpPr txBox="1"/>
          <p:nvPr/>
        </p:nvSpPr>
        <p:spPr>
          <a:xfrm>
            <a:off x="5109894" y="1098525"/>
            <a:ext cx="722377" cy="369332"/>
          </a:xfrm>
          <a:prstGeom prst="rect">
            <a:avLst/>
          </a:prstGeom>
          <a:noFill/>
        </p:spPr>
        <p:txBody>
          <a:bodyPr wrap="none" rtlCol="0">
            <a:spAutoFit/>
          </a:bodyPr>
          <a:lstStyle/>
          <a:p>
            <a:r>
              <a:rPr lang="en-US" dirty="0"/>
              <a:t>How?</a:t>
            </a:r>
          </a:p>
        </p:txBody>
      </p:sp>
      <p:sp>
        <p:nvSpPr>
          <p:cNvPr id="14" name="Rectangle 13">
            <a:extLst>
              <a:ext uri="{FF2B5EF4-FFF2-40B4-BE49-F238E27FC236}">
                <a16:creationId xmlns:a16="http://schemas.microsoft.com/office/drawing/2014/main" id="{7C5DCCF4-1476-1D85-242E-3D2A5265ECE4}"/>
              </a:ext>
            </a:extLst>
          </p:cNvPr>
          <p:cNvSpPr/>
          <p:nvPr/>
        </p:nvSpPr>
        <p:spPr>
          <a:xfrm>
            <a:off x="1963881" y="2217849"/>
            <a:ext cx="2390851" cy="7142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[Metrics] Define effectiveness for conducting a real-world task</a:t>
            </a:r>
          </a:p>
        </p:txBody>
      </p:sp>
      <p:cxnSp>
        <p:nvCxnSpPr>
          <p:cNvPr id="49" name="Straight Connector 48">
            <a:extLst>
              <a:ext uri="{FF2B5EF4-FFF2-40B4-BE49-F238E27FC236}">
                <a16:creationId xmlns:a16="http://schemas.microsoft.com/office/drawing/2014/main" id="{A03E166A-033C-7371-687D-40327DEE501E}"/>
              </a:ext>
            </a:extLst>
          </p:cNvPr>
          <p:cNvCxnSpPr>
            <a:cxnSpLocks/>
            <a:stCxn id="16" idx="2"/>
            <a:endCxn id="14" idx="0"/>
          </p:cNvCxnSpPr>
          <p:nvPr/>
        </p:nvCxnSpPr>
        <p:spPr>
          <a:xfrm flipH="1">
            <a:off x="3159307" y="1157534"/>
            <a:ext cx="3676704" cy="1060315"/>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1AB5C5D-BF9D-BF52-0CCC-2855BB9B8B8A}"/>
              </a:ext>
            </a:extLst>
          </p:cNvPr>
          <p:cNvCxnSpPr>
            <a:cxnSpLocks/>
            <a:stCxn id="139" idx="0"/>
            <a:endCxn id="14" idx="2"/>
          </p:cNvCxnSpPr>
          <p:nvPr/>
        </p:nvCxnSpPr>
        <p:spPr>
          <a:xfrm flipV="1">
            <a:off x="2687434" y="2932060"/>
            <a:ext cx="471873" cy="492098"/>
          </a:xfrm>
          <a:prstGeom prst="line">
            <a:avLst/>
          </a:prstGeom>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ADBBD9BB-E3D0-38D1-F710-72229434272B}"/>
              </a:ext>
            </a:extLst>
          </p:cNvPr>
          <p:cNvSpPr/>
          <p:nvPr/>
        </p:nvSpPr>
        <p:spPr>
          <a:xfrm>
            <a:off x="8919580" y="4811754"/>
            <a:ext cx="2122943" cy="7142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Define the experimental condition (card/baseline report)</a:t>
            </a:r>
          </a:p>
        </p:txBody>
      </p:sp>
      <p:cxnSp>
        <p:nvCxnSpPr>
          <p:cNvPr id="100" name="Straight Connector 99">
            <a:extLst>
              <a:ext uri="{FF2B5EF4-FFF2-40B4-BE49-F238E27FC236}">
                <a16:creationId xmlns:a16="http://schemas.microsoft.com/office/drawing/2014/main" id="{86FFAAB7-34BD-1A83-C7E7-CC300167E8D2}"/>
              </a:ext>
            </a:extLst>
          </p:cNvPr>
          <p:cNvCxnSpPr>
            <a:cxnSpLocks/>
            <a:stCxn id="144" idx="2"/>
            <a:endCxn id="98" idx="0"/>
          </p:cNvCxnSpPr>
          <p:nvPr/>
        </p:nvCxnSpPr>
        <p:spPr>
          <a:xfrm>
            <a:off x="9760069" y="2956471"/>
            <a:ext cx="220983" cy="1855283"/>
          </a:xfrm>
          <a:prstGeom prst="line">
            <a:avLst/>
          </a:prstGeom>
        </p:spPr>
        <p:style>
          <a:lnRef idx="1">
            <a:schemeClr val="accent1"/>
          </a:lnRef>
          <a:fillRef idx="0">
            <a:schemeClr val="accent1"/>
          </a:fillRef>
          <a:effectRef idx="0">
            <a:schemeClr val="accent1"/>
          </a:effectRef>
          <a:fontRef idx="minor">
            <a:schemeClr val="tx1"/>
          </a:fontRef>
        </p:style>
      </p:cxnSp>
      <p:sp>
        <p:nvSpPr>
          <p:cNvPr id="104" name="TextBox 103">
            <a:extLst>
              <a:ext uri="{FF2B5EF4-FFF2-40B4-BE49-F238E27FC236}">
                <a16:creationId xmlns:a16="http://schemas.microsoft.com/office/drawing/2014/main" id="{944BB700-63AC-BC1E-C77D-F3AE696ACACE}"/>
              </a:ext>
            </a:extLst>
          </p:cNvPr>
          <p:cNvSpPr txBox="1"/>
          <p:nvPr/>
        </p:nvSpPr>
        <p:spPr>
          <a:xfrm>
            <a:off x="8533644" y="3357286"/>
            <a:ext cx="543162" cy="276999"/>
          </a:xfrm>
          <a:prstGeom prst="rect">
            <a:avLst/>
          </a:prstGeom>
          <a:noFill/>
        </p:spPr>
        <p:txBody>
          <a:bodyPr wrap="none" rtlCol="0">
            <a:spAutoFit/>
          </a:bodyPr>
          <a:lstStyle/>
          <a:p>
            <a:r>
              <a:rPr lang="en-US" sz="1200" dirty="0"/>
              <a:t>How?</a:t>
            </a:r>
          </a:p>
        </p:txBody>
      </p:sp>
      <p:cxnSp>
        <p:nvCxnSpPr>
          <p:cNvPr id="111" name="Straight Connector 110">
            <a:extLst>
              <a:ext uri="{FF2B5EF4-FFF2-40B4-BE49-F238E27FC236}">
                <a16:creationId xmlns:a16="http://schemas.microsoft.com/office/drawing/2014/main" id="{D0521FF0-1444-3401-8C19-5F22B43BAF6E}"/>
              </a:ext>
            </a:extLst>
          </p:cNvPr>
          <p:cNvCxnSpPr>
            <a:cxnSpLocks/>
            <a:stCxn id="144" idx="2"/>
            <a:endCxn id="196" idx="0"/>
          </p:cNvCxnSpPr>
          <p:nvPr/>
        </p:nvCxnSpPr>
        <p:spPr>
          <a:xfrm flipH="1">
            <a:off x="7981159" y="2956471"/>
            <a:ext cx="1778910" cy="1855283"/>
          </a:xfrm>
          <a:prstGeom prst="line">
            <a:avLst/>
          </a:prstGeom>
        </p:spPr>
        <p:style>
          <a:lnRef idx="1">
            <a:schemeClr val="accent1"/>
          </a:lnRef>
          <a:fillRef idx="0">
            <a:schemeClr val="accent1"/>
          </a:fillRef>
          <a:effectRef idx="0">
            <a:schemeClr val="accent1"/>
          </a:effectRef>
          <a:fontRef idx="minor">
            <a:schemeClr val="tx1"/>
          </a:fontRef>
        </p:style>
      </p:cxnSp>
      <p:sp>
        <p:nvSpPr>
          <p:cNvPr id="139" name="Rectangle 138">
            <a:extLst>
              <a:ext uri="{FF2B5EF4-FFF2-40B4-BE49-F238E27FC236}">
                <a16:creationId xmlns:a16="http://schemas.microsoft.com/office/drawing/2014/main" id="{54BE6329-6D39-76E9-1294-36D172AF36BD}"/>
              </a:ext>
            </a:extLst>
          </p:cNvPr>
          <p:cNvSpPr/>
          <p:nvPr/>
        </p:nvSpPr>
        <p:spPr>
          <a:xfrm>
            <a:off x="1563037" y="3424158"/>
            <a:ext cx="2248793" cy="7155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Define five effectiveness metrics in conducting the task</a:t>
            </a:r>
          </a:p>
        </p:txBody>
      </p:sp>
      <p:sp>
        <p:nvSpPr>
          <p:cNvPr id="144" name="Rectangle 143">
            <a:extLst>
              <a:ext uri="{FF2B5EF4-FFF2-40B4-BE49-F238E27FC236}">
                <a16:creationId xmlns:a16="http://schemas.microsoft.com/office/drawing/2014/main" id="{FB16CF48-26D9-427C-A084-F5E86B752B36}"/>
              </a:ext>
            </a:extLst>
          </p:cNvPr>
          <p:cNvSpPr/>
          <p:nvPr/>
        </p:nvSpPr>
        <p:spPr>
          <a:xfrm>
            <a:off x="8510318" y="2240897"/>
            <a:ext cx="2499502" cy="7155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[Execution] Administer the survey for the card/baseline report across three cohorts </a:t>
            </a:r>
          </a:p>
        </p:txBody>
      </p:sp>
      <p:sp>
        <p:nvSpPr>
          <p:cNvPr id="154" name="TextBox 153">
            <a:extLst>
              <a:ext uri="{FF2B5EF4-FFF2-40B4-BE49-F238E27FC236}">
                <a16:creationId xmlns:a16="http://schemas.microsoft.com/office/drawing/2014/main" id="{CB02838D-1E26-DCC1-2CBD-35B32271029F}"/>
              </a:ext>
            </a:extLst>
          </p:cNvPr>
          <p:cNvSpPr txBox="1"/>
          <p:nvPr/>
        </p:nvSpPr>
        <p:spPr>
          <a:xfrm>
            <a:off x="2642208" y="4121898"/>
            <a:ext cx="987771" cy="276999"/>
          </a:xfrm>
          <a:prstGeom prst="rect">
            <a:avLst/>
          </a:prstGeom>
          <a:noFill/>
        </p:spPr>
        <p:txBody>
          <a:bodyPr wrap="none" rtlCol="0">
            <a:spAutoFit/>
          </a:bodyPr>
          <a:lstStyle/>
          <a:p>
            <a:r>
              <a:rPr lang="en-US" sz="1200" dirty="0"/>
              <a:t>Which ones?</a:t>
            </a:r>
          </a:p>
        </p:txBody>
      </p:sp>
      <p:cxnSp>
        <p:nvCxnSpPr>
          <p:cNvPr id="155" name="Straight Connector 154">
            <a:extLst>
              <a:ext uri="{FF2B5EF4-FFF2-40B4-BE49-F238E27FC236}">
                <a16:creationId xmlns:a16="http://schemas.microsoft.com/office/drawing/2014/main" id="{4C4BA7F0-3E31-04F1-71E4-40AE457F4966}"/>
              </a:ext>
            </a:extLst>
          </p:cNvPr>
          <p:cNvCxnSpPr>
            <a:cxnSpLocks/>
            <a:stCxn id="139" idx="2"/>
          </p:cNvCxnSpPr>
          <p:nvPr/>
        </p:nvCxnSpPr>
        <p:spPr>
          <a:xfrm flipH="1">
            <a:off x="-173756" y="4139732"/>
            <a:ext cx="2861190" cy="1033845"/>
          </a:xfrm>
          <a:prstGeom prst="line">
            <a:avLst/>
          </a:prstGeom>
        </p:spPr>
        <p:style>
          <a:lnRef idx="1">
            <a:schemeClr val="accent1"/>
          </a:lnRef>
          <a:fillRef idx="0">
            <a:schemeClr val="accent1"/>
          </a:fillRef>
          <a:effectRef idx="0">
            <a:schemeClr val="accent1"/>
          </a:effectRef>
          <a:fontRef idx="minor">
            <a:schemeClr val="tx1"/>
          </a:fontRef>
        </p:style>
      </p:cxnSp>
      <p:sp>
        <p:nvSpPr>
          <p:cNvPr id="158" name="Rectangle 157">
            <a:extLst>
              <a:ext uri="{FF2B5EF4-FFF2-40B4-BE49-F238E27FC236}">
                <a16:creationId xmlns:a16="http://schemas.microsoft.com/office/drawing/2014/main" id="{385EB8E9-48B9-1FC6-0222-2D75D70DF78E}"/>
              </a:ext>
            </a:extLst>
          </p:cNvPr>
          <p:cNvSpPr/>
          <p:nvPr/>
        </p:nvSpPr>
        <p:spPr>
          <a:xfrm>
            <a:off x="1731252" y="5146751"/>
            <a:ext cx="753325"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efficiency</a:t>
            </a:r>
            <a:endParaRPr lang="en-US" sz="1000" dirty="0">
              <a:solidFill>
                <a:schemeClr val="bg1"/>
              </a:solidFill>
            </a:endParaRPr>
          </a:p>
        </p:txBody>
      </p:sp>
      <p:sp>
        <p:nvSpPr>
          <p:cNvPr id="159" name="Rectangle 158">
            <a:extLst>
              <a:ext uri="{FF2B5EF4-FFF2-40B4-BE49-F238E27FC236}">
                <a16:creationId xmlns:a16="http://schemas.microsoft.com/office/drawing/2014/main" id="{A362674E-A56F-08E1-EDC4-299779858DB2}"/>
              </a:ext>
            </a:extLst>
          </p:cNvPr>
          <p:cNvSpPr/>
          <p:nvPr/>
        </p:nvSpPr>
        <p:spPr>
          <a:xfrm>
            <a:off x="2646579" y="5119345"/>
            <a:ext cx="753325"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usability</a:t>
            </a:r>
            <a:endParaRPr lang="en-US" sz="1000" dirty="0">
              <a:solidFill>
                <a:schemeClr val="bg1"/>
              </a:solidFill>
            </a:endParaRPr>
          </a:p>
        </p:txBody>
      </p:sp>
      <p:sp>
        <p:nvSpPr>
          <p:cNvPr id="160" name="Rectangle 159">
            <a:extLst>
              <a:ext uri="{FF2B5EF4-FFF2-40B4-BE49-F238E27FC236}">
                <a16:creationId xmlns:a16="http://schemas.microsoft.com/office/drawing/2014/main" id="{144E2C22-8291-BD0A-F77B-C69D1CE5BE35}"/>
              </a:ext>
            </a:extLst>
          </p:cNvPr>
          <p:cNvSpPr/>
          <p:nvPr/>
        </p:nvSpPr>
        <p:spPr>
          <a:xfrm>
            <a:off x="-508258" y="5146751"/>
            <a:ext cx="753325"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task quality</a:t>
            </a:r>
            <a:endParaRPr lang="en-US" sz="1000" dirty="0">
              <a:solidFill>
                <a:schemeClr val="bg1"/>
              </a:solidFill>
            </a:endParaRPr>
          </a:p>
        </p:txBody>
      </p:sp>
      <p:sp>
        <p:nvSpPr>
          <p:cNvPr id="161" name="Rectangle 160">
            <a:extLst>
              <a:ext uri="{FF2B5EF4-FFF2-40B4-BE49-F238E27FC236}">
                <a16:creationId xmlns:a16="http://schemas.microsoft.com/office/drawing/2014/main" id="{D47762BB-CDA9-0588-320D-AE2B90DA0E8D}"/>
              </a:ext>
            </a:extLst>
          </p:cNvPr>
          <p:cNvSpPr/>
          <p:nvPr/>
        </p:nvSpPr>
        <p:spPr>
          <a:xfrm>
            <a:off x="397876" y="5126399"/>
            <a:ext cx="1158564"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Factors influencing quality and why</a:t>
            </a:r>
            <a:endParaRPr lang="en-US" sz="1000" dirty="0">
              <a:solidFill>
                <a:schemeClr val="bg1"/>
              </a:solidFill>
            </a:endParaRPr>
          </a:p>
        </p:txBody>
      </p:sp>
      <p:sp>
        <p:nvSpPr>
          <p:cNvPr id="162" name="Rectangle 161">
            <a:extLst>
              <a:ext uri="{FF2B5EF4-FFF2-40B4-BE49-F238E27FC236}">
                <a16:creationId xmlns:a16="http://schemas.microsoft.com/office/drawing/2014/main" id="{52C190F7-C988-1C17-5709-7D8333137E5E}"/>
              </a:ext>
            </a:extLst>
          </p:cNvPr>
          <p:cNvSpPr/>
          <p:nvPr/>
        </p:nvSpPr>
        <p:spPr>
          <a:xfrm>
            <a:off x="3626368" y="5137409"/>
            <a:ext cx="942720"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dirty="0">
                <a:solidFill>
                  <a:schemeClr val="bg1"/>
                </a:solidFill>
                <a:latin typeface="Söhne"/>
              </a:rPr>
              <a:t>Overall performance</a:t>
            </a:r>
            <a:endParaRPr lang="en-US" sz="1000" dirty="0">
              <a:solidFill>
                <a:schemeClr val="bg1"/>
              </a:solidFill>
            </a:endParaRPr>
          </a:p>
        </p:txBody>
      </p:sp>
      <p:cxnSp>
        <p:nvCxnSpPr>
          <p:cNvPr id="164" name="Straight Connector 163">
            <a:extLst>
              <a:ext uri="{FF2B5EF4-FFF2-40B4-BE49-F238E27FC236}">
                <a16:creationId xmlns:a16="http://schemas.microsoft.com/office/drawing/2014/main" id="{5F45E01A-14C3-6834-72D8-71B0E23006BC}"/>
              </a:ext>
            </a:extLst>
          </p:cNvPr>
          <p:cNvCxnSpPr>
            <a:cxnSpLocks/>
            <a:stCxn id="139" idx="2"/>
            <a:endCxn id="159" idx="0"/>
          </p:cNvCxnSpPr>
          <p:nvPr/>
        </p:nvCxnSpPr>
        <p:spPr>
          <a:xfrm>
            <a:off x="2687434" y="4139732"/>
            <a:ext cx="335808" cy="9796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C954D507-1D35-D4AC-37B9-FAEA40AC3FC2}"/>
              </a:ext>
            </a:extLst>
          </p:cNvPr>
          <p:cNvCxnSpPr>
            <a:cxnSpLocks/>
            <a:stCxn id="139" idx="2"/>
            <a:endCxn id="158" idx="0"/>
          </p:cNvCxnSpPr>
          <p:nvPr/>
        </p:nvCxnSpPr>
        <p:spPr>
          <a:xfrm flipH="1">
            <a:off x="2107915" y="4139732"/>
            <a:ext cx="579519" cy="10070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14BF5681-5DC7-197C-3532-50CD3230B23C}"/>
              </a:ext>
            </a:extLst>
          </p:cNvPr>
          <p:cNvCxnSpPr>
            <a:cxnSpLocks/>
            <a:stCxn id="139" idx="2"/>
            <a:endCxn id="160" idx="0"/>
          </p:cNvCxnSpPr>
          <p:nvPr/>
        </p:nvCxnSpPr>
        <p:spPr>
          <a:xfrm flipH="1">
            <a:off x="-131595" y="4139732"/>
            <a:ext cx="2819029" cy="10070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361C384D-9B94-2DAA-AC87-8D93D7D60619}"/>
              </a:ext>
            </a:extLst>
          </p:cNvPr>
          <p:cNvCxnSpPr>
            <a:cxnSpLocks/>
            <a:stCxn id="139" idx="2"/>
            <a:endCxn id="162" idx="0"/>
          </p:cNvCxnSpPr>
          <p:nvPr/>
        </p:nvCxnSpPr>
        <p:spPr>
          <a:xfrm>
            <a:off x="2687434" y="4139732"/>
            <a:ext cx="1410294" cy="997677"/>
          </a:xfrm>
          <a:prstGeom prst="line">
            <a:avLst/>
          </a:prstGeom>
        </p:spPr>
        <p:style>
          <a:lnRef idx="1">
            <a:schemeClr val="accent1"/>
          </a:lnRef>
          <a:fillRef idx="0">
            <a:schemeClr val="accent1"/>
          </a:fillRef>
          <a:effectRef idx="0">
            <a:schemeClr val="accent1"/>
          </a:effectRef>
          <a:fontRef idx="minor">
            <a:schemeClr val="tx1"/>
          </a:fontRef>
        </p:style>
      </p:cxnSp>
      <p:sp>
        <p:nvSpPr>
          <p:cNvPr id="196" name="Rectangle 195">
            <a:extLst>
              <a:ext uri="{FF2B5EF4-FFF2-40B4-BE49-F238E27FC236}">
                <a16:creationId xmlns:a16="http://schemas.microsoft.com/office/drawing/2014/main" id="{C7B2420D-142E-F2F7-2B26-0D9FFCF61E57}"/>
              </a:ext>
            </a:extLst>
          </p:cNvPr>
          <p:cNvSpPr/>
          <p:nvPr/>
        </p:nvSpPr>
        <p:spPr>
          <a:xfrm>
            <a:off x="7276012" y="4811754"/>
            <a:ext cx="1410294" cy="7142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Select the cohorts </a:t>
            </a:r>
          </a:p>
        </p:txBody>
      </p:sp>
      <p:sp>
        <p:nvSpPr>
          <p:cNvPr id="227" name="TextBox 226">
            <a:extLst>
              <a:ext uri="{FF2B5EF4-FFF2-40B4-BE49-F238E27FC236}">
                <a16:creationId xmlns:a16="http://schemas.microsoft.com/office/drawing/2014/main" id="{3C70317A-1BE2-8DBE-FC43-4B4B135378D9}"/>
              </a:ext>
            </a:extLst>
          </p:cNvPr>
          <p:cNvSpPr txBox="1"/>
          <p:nvPr/>
        </p:nvSpPr>
        <p:spPr>
          <a:xfrm>
            <a:off x="820619" y="2554446"/>
            <a:ext cx="1143262" cy="461665"/>
          </a:xfrm>
          <a:prstGeom prst="rect">
            <a:avLst/>
          </a:prstGeom>
          <a:noFill/>
        </p:spPr>
        <p:txBody>
          <a:bodyPr wrap="none" rtlCol="0">
            <a:spAutoFit/>
          </a:bodyPr>
          <a:lstStyle/>
          <a:p>
            <a:r>
              <a:rPr lang="en-US" sz="800" dirty="0"/>
              <a:t>Alternate AI systems</a:t>
            </a:r>
          </a:p>
          <a:p>
            <a:r>
              <a:rPr lang="en-US" sz="800" dirty="0"/>
              <a:t>Disable pasting</a:t>
            </a:r>
          </a:p>
          <a:p>
            <a:r>
              <a:rPr lang="en-US" sz="800" dirty="0"/>
              <a:t>Min words for answers</a:t>
            </a:r>
          </a:p>
        </p:txBody>
      </p:sp>
      <p:sp>
        <p:nvSpPr>
          <p:cNvPr id="237" name="Rectangle 236">
            <a:extLst>
              <a:ext uri="{FF2B5EF4-FFF2-40B4-BE49-F238E27FC236}">
                <a16:creationId xmlns:a16="http://schemas.microsoft.com/office/drawing/2014/main" id="{4C2333E0-1E70-01E5-8262-42B689C2FE45}"/>
              </a:ext>
            </a:extLst>
          </p:cNvPr>
          <p:cNvSpPr/>
          <p:nvPr/>
        </p:nvSpPr>
        <p:spPr>
          <a:xfrm>
            <a:off x="-56642" y="3458119"/>
            <a:ext cx="1432894" cy="7155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Define the task</a:t>
            </a:r>
          </a:p>
        </p:txBody>
      </p:sp>
      <p:cxnSp>
        <p:nvCxnSpPr>
          <p:cNvPr id="261" name="Straight Connector 260">
            <a:extLst>
              <a:ext uri="{FF2B5EF4-FFF2-40B4-BE49-F238E27FC236}">
                <a16:creationId xmlns:a16="http://schemas.microsoft.com/office/drawing/2014/main" id="{C0355137-B223-7006-CB51-84722CBFE9C7}"/>
              </a:ext>
            </a:extLst>
          </p:cNvPr>
          <p:cNvCxnSpPr>
            <a:cxnSpLocks/>
            <a:stCxn id="237" idx="0"/>
            <a:endCxn id="14" idx="2"/>
          </p:cNvCxnSpPr>
          <p:nvPr/>
        </p:nvCxnSpPr>
        <p:spPr>
          <a:xfrm flipV="1">
            <a:off x="659805" y="2932060"/>
            <a:ext cx="2499502" cy="526059"/>
          </a:xfrm>
          <a:prstGeom prst="line">
            <a:avLst/>
          </a:prstGeom>
        </p:spPr>
        <p:style>
          <a:lnRef idx="1">
            <a:schemeClr val="accent1"/>
          </a:lnRef>
          <a:fillRef idx="0">
            <a:schemeClr val="accent1"/>
          </a:fillRef>
          <a:effectRef idx="0">
            <a:schemeClr val="accent1"/>
          </a:effectRef>
          <a:fontRef idx="minor">
            <a:schemeClr val="tx1"/>
          </a:fontRef>
        </p:style>
      </p:cxnSp>
      <p:sp>
        <p:nvSpPr>
          <p:cNvPr id="280" name="Rectangle 279">
            <a:extLst>
              <a:ext uri="{FF2B5EF4-FFF2-40B4-BE49-F238E27FC236}">
                <a16:creationId xmlns:a16="http://schemas.microsoft.com/office/drawing/2014/main" id="{2CD63DA3-182F-E6DC-3C2E-9B28D4F38A04}"/>
              </a:ext>
            </a:extLst>
          </p:cNvPr>
          <p:cNvSpPr/>
          <p:nvPr/>
        </p:nvSpPr>
        <p:spPr>
          <a:xfrm>
            <a:off x="5221429" y="2240897"/>
            <a:ext cx="2570457" cy="7155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[Setup] Set up a survey to conduct the task</a:t>
            </a:r>
          </a:p>
        </p:txBody>
      </p:sp>
      <p:sp>
        <p:nvSpPr>
          <p:cNvPr id="295" name="Rectangle 294">
            <a:extLst>
              <a:ext uri="{FF2B5EF4-FFF2-40B4-BE49-F238E27FC236}">
                <a16:creationId xmlns:a16="http://schemas.microsoft.com/office/drawing/2014/main" id="{DCAB10E1-DC75-B080-33CB-D1FCFF58B67B}"/>
              </a:ext>
            </a:extLst>
          </p:cNvPr>
          <p:cNvSpPr/>
          <p:nvPr/>
        </p:nvSpPr>
        <p:spPr>
          <a:xfrm>
            <a:off x="4249944" y="3465493"/>
            <a:ext cx="1719901" cy="7142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Add real-world task to survey</a:t>
            </a:r>
          </a:p>
        </p:txBody>
      </p:sp>
      <p:sp>
        <p:nvSpPr>
          <p:cNvPr id="301" name="Rectangle 300">
            <a:extLst>
              <a:ext uri="{FF2B5EF4-FFF2-40B4-BE49-F238E27FC236}">
                <a16:creationId xmlns:a16="http://schemas.microsoft.com/office/drawing/2014/main" id="{8313EB45-9ADD-077A-B7C8-48EC79231C71}"/>
              </a:ext>
            </a:extLst>
          </p:cNvPr>
          <p:cNvSpPr/>
          <p:nvPr/>
        </p:nvSpPr>
        <p:spPr>
          <a:xfrm>
            <a:off x="6106749" y="3481276"/>
            <a:ext cx="1719901" cy="7142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Add measurements of the five metrics to survey</a:t>
            </a:r>
          </a:p>
        </p:txBody>
      </p:sp>
      <p:sp>
        <p:nvSpPr>
          <p:cNvPr id="311" name="Rectangle 310">
            <a:extLst>
              <a:ext uri="{FF2B5EF4-FFF2-40B4-BE49-F238E27FC236}">
                <a16:creationId xmlns:a16="http://schemas.microsoft.com/office/drawing/2014/main" id="{F11E5F9A-D1D9-77A3-12F9-86C3707D5EAA}"/>
              </a:ext>
            </a:extLst>
          </p:cNvPr>
          <p:cNvSpPr/>
          <p:nvPr/>
        </p:nvSpPr>
        <p:spPr>
          <a:xfrm>
            <a:off x="11267156" y="4789646"/>
            <a:ext cx="2122943" cy="7142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Administer survey to either experimental condition</a:t>
            </a:r>
          </a:p>
        </p:txBody>
      </p:sp>
      <p:cxnSp>
        <p:nvCxnSpPr>
          <p:cNvPr id="312" name="Straight Connector 311">
            <a:extLst>
              <a:ext uri="{FF2B5EF4-FFF2-40B4-BE49-F238E27FC236}">
                <a16:creationId xmlns:a16="http://schemas.microsoft.com/office/drawing/2014/main" id="{59682D4F-FCB1-0EBE-2EBE-F001DA0B73AC}"/>
              </a:ext>
            </a:extLst>
          </p:cNvPr>
          <p:cNvCxnSpPr>
            <a:cxnSpLocks/>
            <a:stCxn id="144" idx="2"/>
            <a:endCxn id="311" idx="0"/>
          </p:cNvCxnSpPr>
          <p:nvPr/>
        </p:nvCxnSpPr>
        <p:spPr>
          <a:xfrm>
            <a:off x="9760069" y="2956471"/>
            <a:ext cx="2568559" cy="1833175"/>
          </a:xfrm>
          <a:prstGeom prst="line">
            <a:avLst/>
          </a:prstGeom>
        </p:spPr>
        <p:style>
          <a:lnRef idx="1">
            <a:schemeClr val="accent1"/>
          </a:lnRef>
          <a:fillRef idx="0">
            <a:schemeClr val="accent1"/>
          </a:fillRef>
          <a:effectRef idx="0">
            <a:schemeClr val="accent1"/>
          </a:effectRef>
          <a:fontRef idx="minor">
            <a:schemeClr val="tx1"/>
          </a:fontRef>
        </p:style>
      </p:cxnSp>
      <p:sp>
        <p:nvSpPr>
          <p:cNvPr id="319" name="Rectangle 318">
            <a:extLst>
              <a:ext uri="{FF2B5EF4-FFF2-40B4-BE49-F238E27FC236}">
                <a16:creationId xmlns:a16="http://schemas.microsoft.com/office/drawing/2014/main" id="{252F8A16-EC6E-66A5-F1E1-A2A655A2506A}"/>
              </a:ext>
            </a:extLst>
          </p:cNvPr>
          <p:cNvSpPr/>
          <p:nvPr/>
        </p:nvSpPr>
        <p:spPr>
          <a:xfrm>
            <a:off x="11230803" y="2240897"/>
            <a:ext cx="2499502" cy="71557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[Results] Results for the effectiveness of conducting the task with card/baseline report</a:t>
            </a:r>
          </a:p>
        </p:txBody>
      </p:sp>
      <p:cxnSp>
        <p:nvCxnSpPr>
          <p:cNvPr id="320" name="Straight Connector 319">
            <a:extLst>
              <a:ext uri="{FF2B5EF4-FFF2-40B4-BE49-F238E27FC236}">
                <a16:creationId xmlns:a16="http://schemas.microsoft.com/office/drawing/2014/main" id="{32FE9E41-E8A6-1E7C-CD6C-784A9B28E8D9}"/>
              </a:ext>
            </a:extLst>
          </p:cNvPr>
          <p:cNvCxnSpPr>
            <a:cxnSpLocks/>
            <a:stCxn id="295" idx="0"/>
            <a:endCxn id="280" idx="2"/>
          </p:cNvCxnSpPr>
          <p:nvPr/>
        </p:nvCxnSpPr>
        <p:spPr>
          <a:xfrm flipV="1">
            <a:off x="5109895" y="2956471"/>
            <a:ext cx="1396763" cy="50902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149A32F5-68F6-6A0B-9151-74F1B6ABB011}"/>
              </a:ext>
            </a:extLst>
          </p:cNvPr>
          <p:cNvCxnSpPr>
            <a:cxnSpLocks/>
            <a:stCxn id="301" idx="0"/>
            <a:endCxn id="280" idx="2"/>
          </p:cNvCxnSpPr>
          <p:nvPr/>
        </p:nvCxnSpPr>
        <p:spPr>
          <a:xfrm flipH="1" flipV="1">
            <a:off x="6506658" y="2956471"/>
            <a:ext cx="460042" cy="524805"/>
          </a:xfrm>
          <a:prstGeom prst="line">
            <a:avLst/>
          </a:prstGeom>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4CB91852-DD33-E6C2-6353-8EF8EE900239}"/>
              </a:ext>
            </a:extLst>
          </p:cNvPr>
          <p:cNvCxnSpPr>
            <a:cxnSpLocks/>
            <a:stCxn id="16" idx="2"/>
            <a:endCxn id="280" idx="0"/>
          </p:cNvCxnSpPr>
          <p:nvPr/>
        </p:nvCxnSpPr>
        <p:spPr>
          <a:xfrm flipH="1">
            <a:off x="6506658" y="1157534"/>
            <a:ext cx="329353" cy="1083363"/>
          </a:xfrm>
          <a:prstGeom prst="line">
            <a:avLst/>
          </a:prstGeom>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4569A56F-4BEF-E1C5-ED18-AE17A830BE19}"/>
              </a:ext>
            </a:extLst>
          </p:cNvPr>
          <p:cNvCxnSpPr>
            <a:cxnSpLocks/>
            <a:stCxn id="16" idx="2"/>
            <a:endCxn id="319" idx="0"/>
          </p:cNvCxnSpPr>
          <p:nvPr/>
        </p:nvCxnSpPr>
        <p:spPr>
          <a:xfrm>
            <a:off x="6836011" y="1157534"/>
            <a:ext cx="5644543" cy="10833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51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3230372" cy="523220"/>
          </a:xfrm>
          <a:prstGeom prst="rect">
            <a:avLst/>
          </a:prstGeom>
          <a:noFill/>
        </p:spPr>
        <p:txBody>
          <a:bodyPr wrap="none" rtlCol="0">
            <a:spAutoFit/>
          </a:bodyPr>
          <a:lstStyle/>
          <a:p>
            <a:r>
              <a:rPr lang="en-US" sz="2800" dirty="0"/>
              <a:t>Section 6: Discussion</a:t>
            </a:r>
          </a:p>
        </p:txBody>
      </p:sp>
      <p:sp>
        <p:nvSpPr>
          <p:cNvPr id="9" name="Rectangle 8">
            <a:extLst>
              <a:ext uri="{FF2B5EF4-FFF2-40B4-BE49-F238E27FC236}">
                <a16:creationId xmlns:a16="http://schemas.microsoft.com/office/drawing/2014/main" id="{152EC0A4-77FE-E20E-ABEA-13EC56807BDC}"/>
              </a:ext>
            </a:extLst>
          </p:cNvPr>
          <p:cNvSpPr/>
          <p:nvPr/>
        </p:nvSpPr>
        <p:spPr>
          <a:xfrm>
            <a:off x="8746088" y="2271725"/>
            <a:ext cx="2103059"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0" i="0" dirty="0">
                <a:effectLst/>
                <a:latin typeface="Arial" panose="020B0604020202020204" pitchFamily="34" charset="0"/>
              </a:rPr>
              <a:t>IA cards as a tool for </a:t>
            </a:r>
            <a:r>
              <a:rPr lang="en-GB" sz="1200" b="1" i="0" dirty="0">
                <a:effectLst/>
                <a:latin typeface="Arial" panose="020B0604020202020204" pitchFamily="34" charset="0"/>
              </a:rPr>
              <a:t>AI governance</a:t>
            </a:r>
            <a:endParaRPr lang="en-US" sz="1200" b="1" dirty="0"/>
          </a:p>
        </p:txBody>
      </p:sp>
      <p:sp>
        <p:nvSpPr>
          <p:cNvPr id="2" name="Rectangle 1">
            <a:extLst>
              <a:ext uri="{FF2B5EF4-FFF2-40B4-BE49-F238E27FC236}">
                <a16:creationId xmlns:a16="http://schemas.microsoft.com/office/drawing/2014/main" id="{D432E867-2CB9-B6A1-077B-2A1359049E11}"/>
              </a:ext>
            </a:extLst>
          </p:cNvPr>
          <p:cNvSpPr/>
          <p:nvPr/>
        </p:nvSpPr>
        <p:spPr>
          <a:xfrm>
            <a:off x="3630670" y="724868"/>
            <a:ext cx="4598930"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0" i="0" dirty="0">
                <a:effectLst/>
                <a:latin typeface="Arial" panose="020B0604020202020204" pitchFamily="34" charset="0"/>
              </a:rPr>
              <a:t>IA cards is a </a:t>
            </a:r>
            <a:r>
              <a:rPr lang="en-GB" sz="1200" dirty="0">
                <a:latin typeface="Arial" panose="020B0604020202020204" pitchFamily="34" charset="0"/>
              </a:rPr>
              <a:t>tool for AI governance, used to communicate AI risks and benefits, opening new directions for future research</a:t>
            </a:r>
            <a:endParaRPr lang="en-US" sz="1200" dirty="0"/>
          </a:p>
        </p:txBody>
      </p:sp>
      <p:sp>
        <p:nvSpPr>
          <p:cNvPr id="4" name="Rectangle 3">
            <a:extLst>
              <a:ext uri="{FF2B5EF4-FFF2-40B4-BE49-F238E27FC236}">
                <a16:creationId xmlns:a16="http://schemas.microsoft.com/office/drawing/2014/main" id="{7BFB98C6-100D-6A29-3707-54EF5B67591E}"/>
              </a:ext>
            </a:extLst>
          </p:cNvPr>
          <p:cNvSpPr/>
          <p:nvPr/>
        </p:nvSpPr>
        <p:spPr>
          <a:xfrm>
            <a:off x="276562" y="2271726"/>
            <a:ext cx="2931064"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0" i="0" dirty="0">
                <a:effectLst/>
                <a:latin typeface="Arial" panose="020B0604020202020204" pitchFamily="34" charset="0"/>
              </a:rPr>
              <a:t>IA cards as a </a:t>
            </a:r>
            <a:r>
              <a:rPr lang="en-GB" sz="1200" dirty="0">
                <a:latin typeface="Arial" panose="020B0604020202020204" pitchFamily="34" charset="0"/>
              </a:rPr>
              <a:t>tool for </a:t>
            </a:r>
            <a:r>
              <a:rPr lang="en-GB" sz="1200" b="1" dirty="0">
                <a:latin typeface="Arial" panose="020B0604020202020204" pitchFamily="34" charset="0"/>
              </a:rPr>
              <a:t>communicating</a:t>
            </a:r>
            <a:r>
              <a:rPr lang="en-GB" sz="1200" dirty="0">
                <a:latin typeface="Arial" panose="020B0604020202020204" pitchFamily="34" charset="0"/>
              </a:rPr>
              <a:t> AI risks, also to ordinary individuals</a:t>
            </a:r>
            <a:endParaRPr lang="en-US" sz="1200" dirty="0"/>
          </a:p>
        </p:txBody>
      </p:sp>
      <p:sp>
        <p:nvSpPr>
          <p:cNvPr id="5" name="TextBox 4">
            <a:extLst>
              <a:ext uri="{FF2B5EF4-FFF2-40B4-BE49-F238E27FC236}">
                <a16:creationId xmlns:a16="http://schemas.microsoft.com/office/drawing/2014/main" id="{072A60DF-5313-F75A-3EAF-CBEC5347436A}"/>
              </a:ext>
            </a:extLst>
          </p:cNvPr>
          <p:cNvSpPr txBox="1"/>
          <p:nvPr/>
        </p:nvSpPr>
        <p:spPr>
          <a:xfrm>
            <a:off x="542131" y="2852379"/>
            <a:ext cx="1951697" cy="1569660"/>
          </a:xfrm>
          <a:prstGeom prst="rect">
            <a:avLst/>
          </a:prstGeom>
          <a:noFill/>
        </p:spPr>
        <p:txBody>
          <a:bodyPr wrap="square" rtlCol="0">
            <a:spAutoFit/>
          </a:bodyPr>
          <a:lstStyle/>
          <a:p>
            <a:pPr marL="171450" indent="-171450">
              <a:buFontTx/>
              <a:buChar char="-"/>
            </a:pPr>
            <a:r>
              <a:rPr lang="en-US" sz="800" dirty="0"/>
              <a:t>Results that cards are better than reports for non-technical roles</a:t>
            </a:r>
          </a:p>
          <a:p>
            <a:pPr marL="171450" indent="-171450">
              <a:buFontTx/>
              <a:buChar char="-"/>
            </a:pPr>
            <a:r>
              <a:rPr lang="en-US" sz="800" dirty="0"/>
              <a:t>Results that reports are good for technical but also have limitations (discuss recent paper we read that developers don’t fill all sections)</a:t>
            </a:r>
          </a:p>
          <a:p>
            <a:pPr marL="171450" indent="-171450">
              <a:buFontTx/>
              <a:buChar char="-"/>
            </a:pPr>
            <a:r>
              <a:rPr lang="en-US" sz="800" dirty="0"/>
              <a:t>[connect to theory] our results confirm that the broad VIS literature has proposed ways of communicating multi-faceted concepts, but the VIS/RAI community has not incorporated them in the design. </a:t>
            </a:r>
          </a:p>
        </p:txBody>
      </p:sp>
      <p:sp>
        <p:nvSpPr>
          <p:cNvPr id="7" name="Rectangle 6">
            <a:extLst>
              <a:ext uri="{FF2B5EF4-FFF2-40B4-BE49-F238E27FC236}">
                <a16:creationId xmlns:a16="http://schemas.microsoft.com/office/drawing/2014/main" id="{FCF2DB4F-90FA-68E9-26C9-51081740ECDE}"/>
              </a:ext>
            </a:extLst>
          </p:cNvPr>
          <p:cNvSpPr/>
          <p:nvPr/>
        </p:nvSpPr>
        <p:spPr>
          <a:xfrm>
            <a:off x="4511689" y="2271726"/>
            <a:ext cx="2930335"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0" i="0" dirty="0">
                <a:effectLst/>
                <a:latin typeface="Arial" panose="020B0604020202020204" pitchFamily="34" charset="0"/>
              </a:rPr>
              <a:t>IA cards as a tool for </a:t>
            </a:r>
            <a:r>
              <a:rPr lang="en-GB" sz="1200" b="1" i="0" dirty="0">
                <a:effectLst/>
                <a:latin typeface="Arial" panose="020B0604020202020204" pitchFamily="34" charset="0"/>
              </a:rPr>
              <a:t>communicating</a:t>
            </a:r>
            <a:r>
              <a:rPr lang="en-GB" sz="1200" b="0" i="0" dirty="0">
                <a:effectLst/>
                <a:latin typeface="Arial" panose="020B0604020202020204" pitchFamily="34" charset="0"/>
              </a:rPr>
              <a:t> AI benefits, also to ordinary individuals</a:t>
            </a:r>
            <a:endParaRPr lang="en-US" sz="1200" dirty="0"/>
          </a:p>
        </p:txBody>
      </p:sp>
      <p:cxnSp>
        <p:nvCxnSpPr>
          <p:cNvPr id="19" name="Straight Connector 18">
            <a:extLst>
              <a:ext uri="{FF2B5EF4-FFF2-40B4-BE49-F238E27FC236}">
                <a16:creationId xmlns:a16="http://schemas.microsoft.com/office/drawing/2014/main" id="{DBEB856A-9F9A-3B4C-3E8A-EBBB5FF8CA7D}"/>
              </a:ext>
            </a:extLst>
          </p:cNvPr>
          <p:cNvCxnSpPr>
            <a:cxnSpLocks/>
            <a:stCxn id="2" idx="2"/>
            <a:endCxn id="9" idx="0"/>
          </p:cNvCxnSpPr>
          <p:nvPr/>
        </p:nvCxnSpPr>
        <p:spPr>
          <a:xfrm>
            <a:off x="5930135" y="1149412"/>
            <a:ext cx="3867483" cy="11223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D56DA21-F915-E158-F357-F8FDA5E6D9D4}"/>
              </a:ext>
            </a:extLst>
          </p:cNvPr>
          <p:cNvCxnSpPr>
            <a:cxnSpLocks/>
            <a:stCxn id="2" idx="2"/>
            <a:endCxn id="7" idx="0"/>
          </p:cNvCxnSpPr>
          <p:nvPr/>
        </p:nvCxnSpPr>
        <p:spPr>
          <a:xfrm>
            <a:off x="5930135" y="1149412"/>
            <a:ext cx="46722" cy="1122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697284C-C07E-2130-7069-E326788634E0}"/>
              </a:ext>
            </a:extLst>
          </p:cNvPr>
          <p:cNvCxnSpPr>
            <a:cxnSpLocks/>
            <a:stCxn id="2" idx="2"/>
            <a:endCxn id="4" idx="0"/>
          </p:cNvCxnSpPr>
          <p:nvPr/>
        </p:nvCxnSpPr>
        <p:spPr>
          <a:xfrm flipH="1">
            <a:off x="1742094" y="1149412"/>
            <a:ext cx="4188041" cy="1122314"/>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730A8789-8EED-26E7-EAE0-03F43618207B}"/>
              </a:ext>
            </a:extLst>
          </p:cNvPr>
          <p:cNvSpPr txBox="1"/>
          <p:nvPr/>
        </p:nvSpPr>
        <p:spPr>
          <a:xfrm>
            <a:off x="4686021" y="2944447"/>
            <a:ext cx="1951697" cy="1569660"/>
          </a:xfrm>
          <a:prstGeom prst="rect">
            <a:avLst/>
          </a:prstGeom>
          <a:noFill/>
        </p:spPr>
        <p:txBody>
          <a:bodyPr wrap="square" rtlCol="0">
            <a:spAutoFit/>
          </a:bodyPr>
          <a:lstStyle/>
          <a:p>
            <a:pPr marL="171450" indent="-171450">
              <a:buFontTx/>
              <a:buChar char="-"/>
            </a:pPr>
            <a:r>
              <a:rPr lang="en-US" sz="800" dirty="0"/>
              <a:t>Overfocus on risks. We made design choices (drawing from medical leaflets, electricity) to first show the benefits. AI is not scary (it has benefits, too). It’s not all about risks. To make informed decisions whether to adopt an AI technology, one needs to have a balanced view of risks and benefits. The card supports that. Some reports also support that, but they are not accessible beyond technical roles.</a:t>
            </a:r>
          </a:p>
        </p:txBody>
      </p:sp>
      <p:sp>
        <p:nvSpPr>
          <p:cNvPr id="40" name="TextBox 39">
            <a:extLst>
              <a:ext uri="{FF2B5EF4-FFF2-40B4-BE49-F238E27FC236}">
                <a16:creationId xmlns:a16="http://schemas.microsoft.com/office/drawing/2014/main" id="{8AA4D089-5531-9D23-2BC5-2F94BC154C9F}"/>
              </a:ext>
            </a:extLst>
          </p:cNvPr>
          <p:cNvSpPr txBox="1"/>
          <p:nvPr/>
        </p:nvSpPr>
        <p:spPr>
          <a:xfrm>
            <a:off x="8597232" y="2857853"/>
            <a:ext cx="2251915" cy="1938992"/>
          </a:xfrm>
          <a:prstGeom prst="rect">
            <a:avLst/>
          </a:prstGeom>
          <a:noFill/>
        </p:spPr>
        <p:txBody>
          <a:bodyPr wrap="square" rtlCol="0">
            <a:spAutoFit/>
          </a:bodyPr>
          <a:lstStyle/>
          <a:p>
            <a:pPr marL="171450" indent="-171450">
              <a:buFontTx/>
              <a:buChar char="-"/>
            </a:pPr>
            <a:r>
              <a:rPr lang="en-US" sz="800" dirty="0"/>
              <a:t>Guidelines how AI practitioners and organizations can implement IA cards for their products</a:t>
            </a:r>
          </a:p>
          <a:p>
            <a:pPr marL="171450" indent="-171450">
              <a:buFontTx/>
              <a:buChar char="-"/>
            </a:pPr>
            <a:r>
              <a:rPr lang="en-US" sz="800" dirty="0"/>
              <a:t>Lessons learnt during the design process (what worked well, what not). Discuss limitations here, under what conditions the cards work/don’t work</a:t>
            </a:r>
          </a:p>
          <a:p>
            <a:pPr marL="171450" indent="-171450">
              <a:buFontTx/>
              <a:buChar char="-"/>
            </a:pPr>
            <a:r>
              <a:rPr lang="en-US" sz="800" dirty="0"/>
              <a:t>Alternative ways of designing IA cards (hint towards future directions)</a:t>
            </a:r>
          </a:p>
          <a:p>
            <a:pPr marL="171450" indent="-171450">
              <a:buFontTx/>
              <a:buChar char="-"/>
            </a:pPr>
            <a:endParaRPr lang="en-US" sz="800" dirty="0"/>
          </a:p>
          <a:p>
            <a:pPr marL="171450" indent="-171450">
              <a:buFontTx/>
              <a:buChar char="-"/>
            </a:pPr>
            <a:r>
              <a:rPr lang="en-US" sz="800" dirty="0"/>
              <a:t>How IA cards can be used to:</a:t>
            </a:r>
          </a:p>
          <a:p>
            <a:pPr marL="171450" indent="-171450">
              <a:buFontTx/>
              <a:buChar char="-"/>
            </a:pPr>
            <a:r>
              <a:rPr lang="en-US" sz="800" dirty="0"/>
              <a:t>Design (reflect upon the design process)</a:t>
            </a:r>
          </a:p>
          <a:p>
            <a:pPr marL="171450" indent="-171450">
              <a:buFontTx/>
              <a:buChar char="-"/>
            </a:pPr>
            <a:r>
              <a:rPr lang="en-US" sz="800" dirty="0"/>
              <a:t>Deploy (performance)</a:t>
            </a:r>
          </a:p>
          <a:p>
            <a:pPr marL="171450" indent="-171450">
              <a:buFontTx/>
              <a:buChar char="-"/>
            </a:pPr>
            <a:r>
              <a:rPr lang="en-US" sz="800" dirty="0"/>
              <a:t>Monitor (contacting ppl)</a:t>
            </a:r>
          </a:p>
          <a:p>
            <a:pPr marL="171450" indent="-171450">
              <a:buFontTx/>
              <a:buChar char="-"/>
            </a:pPr>
            <a:endParaRPr lang="en-US" sz="800" dirty="0"/>
          </a:p>
        </p:txBody>
      </p:sp>
      <p:sp>
        <p:nvSpPr>
          <p:cNvPr id="51" name="Rectangle 50">
            <a:extLst>
              <a:ext uri="{FF2B5EF4-FFF2-40B4-BE49-F238E27FC236}">
                <a16:creationId xmlns:a16="http://schemas.microsoft.com/office/drawing/2014/main" id="{B5740A90-5C95-0B11-FA15-61C6F58774DA}"/>
              </a:ext>
            </a:extLst>
          </p:cNvPr>
          <p:cNvSpPr/>
          <p:nvPr/>
        </p:nvSpPr>
        <p:spPr>
          <a:xfrm>
            <a:off x="11518666" y="2220314"/>
            <a:ext cx="2103059" cy="4245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0" i="0" dirty="0">
                <a:effectLst/>
                <a:latin typeface="Arial" panose="020B0604020202020204" pitchFamily="34" charset="0"/>
              </a:rPr>
              <a:t>Improving IA Cards</a:t>
            </a:r>
            <a:endParaRPr lang="en-US" sz="1200" b="1" dirty="0"/>
          </a:p>
        </p:txBody>
      </p:sp>
      <p:sp>
        <p:nvSpPr>
          <p:cNvPr id="52" name="TextBox 51">
            <a:extLst>
              <a:ext uri="{FF2B5EF4-FFF2-40B4-BE49-F238E27FC236}">
                <a16:creationId xmlns:a16="http://schemas.microsoft.com/office/drawing/2014/main" id="{60BCBDA5-CA62-BBEC-1F13-FEB347556DED}"/>
              </a:ext>
            </a:extLst>
          </p:cNvPr>
          <p:cNvSpPr txBox="1"/>
          <p:nvPr/>
        </p:nvSpPr>
        <p:spPr>
          <a:xfrm>
            <a:off x="11369810" y="2917094"/>
            <a:ext cx="2251915" cy="830997"/>
          </a:xfrm>
          <a:prstGeom prst="rect">
            <a:avLst/>
          </a:prstGeom>
          <a:noFill/>
        </p:spPr>
        <p:txBody>
          <a:bodyPr wrap="square" rtlCol="0">
            <a:spAutoFit/>
          </a:bodyPr>
          <a:lstStyle/>
          <a:p>
            <a:pPr marL="171450" indent="-171450">
              <a:buFontTx/>
              <a:buChar char="-"/>
            </a:pPr>
            <a:r>
              <a:rPr lang="en-US" sz="800" dirty="0"/>
              <a:t>State limitations for:</a:t>
            </a:r>
          </a:p>
          <a:p>
            <a:pPr marL="171450" indent="-171450">
              <a:buFontTx/>
              <a:buChar char="-"/>
            </a:pPr>
            <a:endParaRPr lang="en-US" sz="800" dirty="0"/>
          </a:p>
          <a:p>
            <a:pPr marL="171450" indent="-171450">
              <a:buFontTx/>
              <a:buChar char="-"/>
            </a:pPr>
            <a:r>
              <a:rPr lang="en-US" sz="800" dirty="0"/>
              <a:t>Communicating AI risk</a:t>
            </a:r>
          </a:p>
          <a:p>
            <a:pPr marL="171450" indent="-171450">
              <a:buFontTx/>
              <a:buChar char="-"/>
            </a:pPr>
            <a:r>
              <a:rPr lang="en-US" sz="800" dirty="0"/>
              <a:t>Communicating AI benefits</a:t>
            </a:r>
          </a:p>
          <a:p>
            <a:pPr marL="171450" indent="-171450">
              <a:buFontTx/>
              <a:buChar char="-"/>
            </a:pPr>
            <a:r>
              <a:rPr lang="en-US" sz="800" dirty="0"/>
              <a:t>What future work needs to do</a:t>
            </a:r>
          </a:p>
          <a:p>
            <a:pPr marL="171450" indent="-171450">
              <a:buFontTx/>
              <a:buChar char="-"/>
            </a:pPr>
            <a:endParaRPr lang="en-US" sz="800" dirty="0"/>
          </a:p>
        </p:txBody>
      </p:sp>
      <p:cxnSp>
        <p:nvCxnSpPr>
          <p:cNvPr id="53" name="Straight Connector 52">
            <a:extLst>
              <a:ext uri="{FF2B5EF4-FFF2-40B4-BE49-F238E27FC236}">
                <a16:creationId xmlns:a16="http://schemas.microsoft.com/office/drawing/2014/main" id="{07888223-3F1A-9495-49C0-BC124215B7BB}"/>
              </a:ext>
            </a:extLst>
          </p:cNvPr>
          <p:cNvCxnSpPr>
            <a:cxnSpLocks/>
            <a:stCxn id="2" idx="2"/>
            <a:endCxn id="51" idx="0"/>
          </p:cNvCxnSpPr>
          <p:nvPr/>
        </p:nvCxnSpPr>
        <p:spPr>
          <a:xfrm>
            <a:off x="5930135" y="1149412"/>
            <a:ext cx="6640061" cy="107090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2262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84F35B-F162-1B4F-16A3-D14B6C50D8D0}"/>
              </a:ext>
            </a:extLst>
          </p:cNvPr>
          <p:cNvSpPr txBox="1"/>
          <p:nvPr/>
        </p:nvSpPr>
        <p:spPr>
          <a:xfrm>
            <a:off x="127191" y="424979"/>
            <a:ext cx="9888279" cy="6986528"/>
          </a:xfrm>
          <a:prstGeom prst="rect">
            <a:avLst/>
          </a:prstGeom>
          <a:noFill/>
        </p:spPr>
        <p:txBody>
          <a:bodyPr wrap="square" rtlCol="0">
            <a:spAutoFit/>
          </a:bodyPr>
          <a:lstStyle/>
          <a:p>
            <a:r>
              <a:rPr lang="en-US" sz="1400" dirty="0"/>
              <a:t>Section 1: Introduction</a:t>
            </a:r>
          </a:p>
          <a:p>
            <a:endParaRPr lang="en-US" sz="1400" dirty="0"/>
          </a:p>
          <a:p>
            <a:r>
              <a:rPr lang="en-US" sz="1400" dirty="0"/>
              <a:t>Section 2: Related Work</a:t>
            </a:r>
          </a:p>
          <a:p>
            <a:r>
              <a:rPr lang="en-US" sz="1400" dirty="0"/>
              <a:t>2.1: Ways of communicating AI impacts restricted to technical roles</a:t>
            </a:r>
          </a:p>
          <a:p>
            <a:r>
              <a:rPr lang="en-US" sz="1400" dirty="0"/>
              <a:t>2.2: Ways of communicating multi-faceted concepts to ordinary individuals</a:t>
            </a:r>
          </a:p>
          <a:p>
            <a:endParaRPr lang="en-US" sz="1400" dirty="0"/>
          </a:p>
          <a:p>
            <a:r>
              <a:rPr lang="en-US" sz="1400" dirty="0"/>
              <a:t>Section 3: Design the Impact Assessment Card</a:t>
            </a:r>
          </a:p>
          <a:p>
            <a:r>
              <a:rPr lang="en-US" sz="1400" dirty="0"/>
              <a:t>3.1: Speculative design activities</a:t>
            </a:r>
          </a:p>
          <a:p>
            <a:r>
              <a:rPr lang="en-US" sz="1400" dirty="0"/>
              <a:t>   3.1.1 Identify design patterns from academic literature and official sources</a:t>
            </a:r>
          </a:p>
          <a:p>
            <a:r>
              <a:rPr lang="en-US" sz="1400" dirty="0"/>
              <a:t>   3.1.2 Identify design requirements in three focus groups</a:t>
            </a:r>
          </a:p>
          <a:p>
            <a:r>
              <a:rPr lang="en-US" sz="1400" dirty="0"/>
              <a:t>   3.1.3: Conduct speculative design activities upon design requirements and patterns</a:t>
            </a:r>
          </a:p>
          <a:p>
            <a:endParaRPr lang="en-US" sz="1400" dirty="0"/>
          </a:p>
          <a:p>
            <a:r>
              <a:rPr lang="en-US" sz="1400" dirty="0"/>
              <a:t>3.2: Iterate on the results of the activities to design the impact assessment card</a:t>
            </a:r>
          </a:p>
          <a:p>
            <a:r>
              <a:rPr lang="en-US" sz="1400" dirty="0"/>
              <a:t>   3.2.1: Review the cards from the speculative activities to obtain the first version of the IA card</a:t>
            </a:r>
          </a:p>
          <a:p>
            <a:r>
              <a:rPr lang="en-US" sz="1400" dirty="0"/>
              <a:t>   3.2.2: </a:t>
            </a:r>
            <a:r>
              <a:rPr lang="en-GB" sz="1400" dirty="0"/>
              <a:t>Gather recommendations from the research team on the first version</a:t>
            </a:r>
          </a:p>
          <a:p>
            <a:r>
              <a:rPr lang="en-GB" sz="1400" dirty="0"/>
              <a:t>   3.2.3: Produce a final version of the card based on the recommendations</a:t>
            </a:r>
            <a:endParaRPr lang="en-US" sz="1400" dirty="0"/>
          </a:p>
          <a:p>
            <a:endParaRPr lang="en-US" sz="1400" dirty="0"/>
          </a:p>
          <a:p>
            <a:r>
              <a:rPr lang="en-US" sz="1400" dirty="0"/>
              <a:t>Section 4: Evaluate the Impact Assessment Card</a:t>
            </a:r>
          </a:p>
          <a:p>
            <a:r>
              <a:rPr lang="en-US" sz="1400" dirty="0"/>
              <a:t>4.1: Metrics: Define the effectiveness of using IA card for conducting a real-world task</a:t>
            </a:r>
          </a:p>
          <a:p>
            <a:r>
              <a:rPr lang="en-US" sz="1400" dirty="0"/>
              <a:t>4.2: Setup: Set up a survey to conduct the task</a:t>
            </a:r>
          </a:p>
          <a:p>
            <a:r>
              <a:rPr lang="en-US" sz="1400" dirty="0"/>
              <a:t>4.3: Execution: Administer the survey for the card/baseline report across three cohorts  (discuss also analysis: what quant/qual analysis we do)</a:t>
            </a:r>
          </a:p>
          <a:p>
            <a:r>
              <a:rPr lang="en-US" sz="1400" dirty="0"/>
              <a:t>4.4: Results: Results for the effectiveness of using IA card for conducting the task with card/baseline report</a:t>
            </a:r>
          </a:p>
          <a:p>
            <a:endParaRPr lang="en-US" sz="1400" dirty="0"/>
          </a:p>
          <a:p>
            <a:r>
              <a:rPr lang="en-US" sz="1400" dirty="0"/>
              <a:t>Section 5: Discussion</a:t>
            </a:r>
          </a:p>
          <a:p>
            <a:r>
              <a:rPr lang="en-US" sz="1400" dirty="0"/>
              <a:t>5.1: IA cards as a tool for communicating AI risks, also to ordinary individuals</a:t>
            </a:r>
          </a:p>
          <a:p>
            <a:r>
              <a:rPr lang="en-US" sz="1400" dirty="0"/>
              <a:t>5.2: IA cards as a tool for communicating AI benefits, also to ordinary individuals</a:t>
            </a:r>
          </a:p>
          <a:p>
            <a:r>
              <a:rPr lang="en-US" sz="1400" dirty="0"/>
              <a:t>5.3: IA cards as a tool for AI governance</a:t>
            </a:r>
          </a:p>
          <a:p>
            <a:r>
              <a:rPr lang="en-US" sz="1400" dirty="0"/>
              <a:t>5.4: Improving IA Cards</a:t>
            </a:r>
          </a:p>
          <a:p>
            <a:endParaRPr lang="en-US" sz="1400" dirty="0"/>
          </a:p>
          <a:p>
            <a:r>
              <a:rPr lang="en-US" sz="1400" dirty="0"/>
              <a:t>Section 6: Conclusion</a:t>
            </a:r>
          </a:p>
        </p:txBody>
      </p:sp>
      <p:sp>
        <p:nvSpPr>
          <p:cNvPr id="3" name="TextBox 2">
            <a:extLst>
              <a:ext uri="{FF2B5EF4-FFF2-40B4-BE49-F238E27FC236}">
                <a16:creationId xmlns:a16="http://schemas.microsoft.com/office/drawing/2014/main" id="{259A44CA-C04D-7D62-9EBC-54B0AD315DB6}"/>
              </a:ext>
            </a:extLst>
          </p:cNvPr>
          <p:cNvSpPr txBox="1"/>
          <p:nvPr/>
        </p:nvSpPr>
        <p:spPr>
          <a:xfrm>
            <a:off x="0" y="0"/>
            <a:ext cx="4179221" cy="523220"/>
          </a:xfrm>
          <a:prstGeom prst="rect">
            <a:avLst/>
          </a:prstGeom>
          <a:noFill/>
        </p:spPr>
        <p:txBody>
          <a:bodyPr wrap="none" rtlCol="0">
            <a:spAutoFit/>
          </a:bodyPr>
          <a:lstStyle/>
          <a:p>
            <a:r>
              <a:rPr lang="en-US" sz="2800" dirty="0"/>
              <a:t>Paper structure - UPDATED </a:t>
            </a:r>
          </a:p>
        </p:txBody>
      </p:sp>
    </p:spTree>
    <p:extLst>
      <p:ext uri="{BB962C8B-B14F-4D97-AF65-F5344CB8AC3E}">
        <p14:creationId xmlns:p14="http://schemas.microsoft.com/office/powerpoint/2010/main" val="103648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DDFAA528-E7AC-0284-F9BD-2694D963B746}"/>
              </a:ext>
            </a:extLst>
          </p:cNvPr>
          <p:cNvSpPr txBox="1"/>
          <p:nvPr/>
        </p:nvSpPr>
        <p:spPr>
          <a:xfrm>
            <a:off x="126908" y="204045"/>
            <a:ext cx="3296095" cy="523220"/>
          </a:xfrm>
          <a:prstGeom prst="rect">
            <a:avLst/>
          </a:prstGeom>
          <a:noFill/>
        </p:spPr>
        <p:txBody>
          <a:bodyPr wrap="none" rtlCol="0">
            <a:spAutoFit/>
          </a:bodyPr>
          <a:lstStyle/>
          <a:p>
            <a:r>
              <a:rPr lang="en-US" sz="2800" dirty="0"/>
              <a:t>Section 7: Conclusion</a:t>
            </a:r>
          </a:p>
        </p:txBody>
      </p:sp>
      <p:sp>
        <p:nvSpPr>
          <p:cNvPr id="2" name="TextBox 1">
            <a:extLst>
              <a:ext uri="{FF2B5EF4-FFF2-40B4-BE49-F238E27FC236}">
                <a16:creationId xmlns:a16="http://schemas.microsoft.com/office/drawing/2014/main" id="{9A5D6DFF-6492-356B-0D5C-E3FCD92F8968}"/>
              </a:ext>
            </a:extLst>
          </p:cNvPr>
          <p:cNvSpPr txBox="1"/>
          <p:nvPr/>
        </p:nvSpPr>
        <p:spPr>
          <a:xfrm>
            <a:off x="315686" y="1657587"/>
            <a:ext cx="7920502" cy="2031325"/>
          </a:xfrm>
          <a:prstGeom prst="rect">
            <a:avLst/>
          </a:prstGeom>
          <a:noFill/>
        </p:spPr>
        <p:txBody>
          <a:bodyPr wrap="none" rtlCol="0">
            <a:spAutoFit/>
          </a:bodyPr>
          <a:lstStyle/>
          <a:p>
            <a:pPr marL="285750" indent="-285750">
              <a:buFont typeface="Arial" panose="020B0604020202020204" pitchFamily="34" charset="0"/>
              <a:buChar char="•"/>
            </a:pPr>
            <a:r>
              <a:rPr lang="en-US" dirty="0"/>
              <a:t>State the main idea of the work</a:t>
            </a:r>
          </a:p>
          <a:p>
            <a:pPr marL="742950" lvl="1" indent="-285750">
              <a:buFont typeface="Arial" panose="020B0604020202020204" pitchFamily="34" charset="0"/>
              <a:buChar char="•"/>
            </a:pPr>
            <a:r>
              <a:rPr lang="en-US" dirty="0"/>
              <a:t>Complement reports with an accessible way to communicate impacts of AI </a:t>
            </a:r>
          </a:p>
          <a:p>
            <a:pPr lvl="1"/>
            <a:r>
              <a:rPr lang="en-US" dirty="0"/>
              <a:t>(cards is one way that we showed it works)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Highlight finding(s) that are different from the abstract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Hint towards future directions</a:t>
            </a:r>
          </a:p>
        </p:txBody>
      </p:sp>
    </p:spTree>
    <p:extLst>
      <p:ext uri="{BB962C8B-B14F-4D97-AF65-F5344CB8AC3E}">
        <p14:creationId xmlns:p14="http://schemas.microsoft.com/office/powerpoint/2010/main" val="40000267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8228</TotalTime>
  <Words>1913</Words>
  <Application>Microsoft Macintosh PowerPoint</Application>
  <PresentationFormat>Widescreen</PresentationFormat>
  <Paragraphs>178</Paragraphs>
  <Slides>9</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Google Sans</vt:lpstr>
      <vt:lpstr>Söhne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Marios Constantinides (Nokia)</dc:creator>
  <cp:lastModifiedBy>Marios Constantinides (Nokia)</cp:lastModifiedBy>
  <cp:revision>140</cp:revision>
  <dcterms:created xsi:type="dcterms:W3CDTF">2024-02-27T20:59:07Z</dcterms:created>
  <dcterms:modified xsi:type="dcterms:W3CDTF">2024-07-25T10:40:09Z</dcterms:modified>
</cp:coreProperties>
</file>